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18288000" cy="1028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685800" y="2130425"/>
            <a:ext cx="7772400" cy="1470025"/>
          </a:xfrm>
          <a:prstGeom prst="rect">
            <a:avLst/>
          </a:prstGeom>
        </p:spPr>
        <p:txBody>
          <a:bodyPr/>
          <a:lstStyle/>
          <a:p>
            <a:pPr/>
            <a:r>
              <a:t>Title Text</a:t>
            </a:r>
          </a:p>
        </p:txBody>
      </p:sp>
      <p:sp>
        <p:nvSpPr>
          <p:cNvPr id="12"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xfrm>
            <a:off x="457200" y="274638"/>
            <a:ext cx="8229600" cy="1143001"/>
          </a:xfrm>
          <a:prstGeom prst="rect">
            <a:avLst/>
          </a:prstGeom>
        </p:spPr>
        <p:txBody>
          <a:bodyPr/>
          <a:lstStyle/>
          <a:p>
            <a:pPr/>
            <a:r>
              <a:t>Title Text</a:t>
            </a:r>
          </a:p>
        </p:txBody>
      </p:sp>
      <p:sp>
        <p:nvSpPr>
          <p:cNvPr id="21" name="Body Level One…"/>
          <p:cNvSpPr txBox="1"/>
          <p:nvPr>
            <p:ph type="body" sz="quarter" idx="1"/>
          </p:nvPr>
        </p:nvSpPr>
        <p:spPr>
          <a:xfrm>
            <a:off x="457200" y="1600200"/>
            <a:ext cx="8229600" cy="452596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0"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xfrm>
            <a:off x="457200" y="274638"/>
            <a:ext cx="8229600" cy="1143001"/>
          </a:xfrm>
          <a:prstGeom prst="rect">
            <a:avLst/>
          </a:prstGeom>
        </p:spPr>
        <p:txBody>
          <a:bodyPr/>
          <a:lstStyle/>
          <a:p>
            <a:pPr/>
            <a:r>
              <a:t>Title Text</a:t>
            </a:r>
          </a:p>
        </p:txBody>
      </p:sp>
      <p:sp>
        <p:nvSpPr>
          <p:cNvPr id="39" name="Body Level One…"/>
          <p:cNvSpPr txBox="1"/>
          <p:nvPr>
            <p:ph type="body" sz="quarter"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457200" y="274638"/>
            <a:ext cx="8229600" cy="1143001"/>
          </a:xfrm>
          <a:prstGeom prst="rect">
            <a:avLst/>
          </a:prstGeom>
        </p:spPr>
        <p:txBody>
          <a:bodyPr/>
          <a:lstStyle/>
          <a:p>
            <a:pPr/>
            <a:r>
              <a:t>Title Text</a:t>
            </a:r>
          </a:p>
        </p:txBody>
      </p:sp>
      <p:sp>
        <p:nvSpPr>
          <p:cNvPr id="48"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xfrm>
            <a:off x="457200" y="274638"/>
            <a:ext cx="8229600" cy="1143001"/>
          </a:xfrm>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3" name="Body Level One…"/>
          <p:cNvSpPr txBox="1"/>
          <p:nvPr>
            <p:ph type="body" sz="quarter"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3" name="Picture Placeholder 2"/>
          <p:cNvSpPr/>
          <p:nvPr>
            <p:ph type="pic" sz="quarter" idx="21"/>
          </p:nvPr>
        </p:nvSpPr>
        <p:spPr>
          <a:xfrm>
            <a:off x="1792288" y="612775"/>
            <a:ext cx="5486401" cy="4114800"/>
          </a:xfrm>
          <a:prstGeom prst="rect">
            <a:avLst/>
          </a:prstGeom>
        </p:spPr>
        <p:txBody>
          <a:bodyPr lIns="91439" rIns="91439">
            <a:noAutofit/>
          </a:bodyPr>
          <a:lstStyle/>
          <a:p>
            <a:pPr/>
          </a:p>
        </p:txBody>
      </p:sp>
      <p:sp>
        <p:nvSpPr>
          <p:cNvPr id="84"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14400" y="138112"/>
            <a:ext cx="16459200" cy="22621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914400" y="2400300"/>
            <a:ext cx="16459200" cy="78867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1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1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jpe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png"/><Relationship Id="rId9" Type="http://schemas.openxmlformats.org/officeDocument/2006/relationships/image" Target="../media/image1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1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video" Target="../media/media1.mp4"/><Relationship Id="rId6" Type="http://schemas.microsoft.com/office/2007/relationships/media" Target="../media/media1.mp4"/><Relationship Id="rId7" Type="http://schemas.openxmlformats.org/officeDocument/2006/relationships/image" Target="../media/image1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1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F5FE"/>
        </a:solidFill>
      </p:bgPr>
    </p:bg>
    <p:spTree>
      <p:nvGrpSpPr>
        <p:cNvPr id="1" name=""/>
        <p:cNvGrpSpPr/>
        <p:nvPr/>
      </p:nvGrpSpPr>
      <p:grpSpPr>
        <a:xfrm>
          <a:off x="0" y="0"/>
          <a:ext cx="0" cy="0"/>
          <a:chOff x="0" y="0"/>
          <a:chExt cx="0" cy="0"/>
        </a:xfrm>
      </p:grpSpPr>
      <p:sp>
        <p:nvSpPr>
          <p:cNvPr id="94" name="Freeform 2"/>
          <p:cNvSpPr/>
          <p:nvPr/>
        </p:nvSpPr>
        <p:spPr>
          <a:xfrm>
            <a:off x="-2845651" y="2813373"/>
            <a:ext cx="7875380" cy="8104363"/>
          </a:xfrm>
          <a:prstGeom prst="rect">
            <a:avLst/>
          </a:prstGeom>
          <a:blipFill>
            <a:blip r:embed="rId2"/>
            <a:stretch>
              <a:fillRect/>
            </a:stretch>
          </a:blipFill>
          <a:ln w="12700">
            <a:miter lim="400000"/>
          </a:ln>
        </p:spPr>
        <p:txBody>
          <a:bodyPr lIns="45719" rIns="45719"/>
          <a:lstStyle/>
          <a:p>
            <a:pPr/>
          </a:p>
        </p:txBody>
      </p:sp>
      <p:sp>
        <p:nvSpPr>
          <p:cNvPr id="95" name="Freeform 3"/>
          <p:cNvSpPr/>
          <p:nvPr/>
        </p:nvSpPr>
        <p:spPr>
          <a:xfrm>
            <a:off x="667560" y="1220254"/>
            <a:ext cx="2150581" cy="3163038"/>
          </a:xfrm>
          <a:prstGeom prst="rect">
            <a:avLst/>
          </a:prstGeom>
          <a:blipFill>
            <a:blip r:embed="rId3"/>
            <a:stretch>
              <a:fillRect/>
            </a:stretch>
          </a:blipFill>
          <a:ln w="12700">
            <a:miter lim="400000"/>
          </a:ln>
        </p:spPr>
        <p:txBody>
          <a:bodyPr lIns="45719" rIns="45719"/>
          <a:lstStyle/>
          <a:p>
            <a:pPr/>
          </a:p>
        </p:txBody>
      </p:sp>
      <p:sp>
        <p:nvSpPr>
          <p:cNvPr id="96" name="Freeform 4"/>
          <p:cNvSpPr/>
          <p:nvPr/>
        </p:nvSpPr>
        <p:spPr>
          <a:xfrm>
            <a:off x="7567430" y="-221277"/>
            <a:ext cx="11071704" cy="11071705"/>
          </a:xfrm>
          <a:prstGeom prst="rect">
            <a:avLst/>
          </a:prstGeom>
          <a:blipFill>
            <a:blip r:embed="rId4"/>
            <a:stretch>
              <a:fillRect/>
            </a:stretch>
          </a:blipFill>
          <a:ln w="12700">
            <a:miter lim="400000"/>
          </a:ln>
        </p:spPr>
        <p:txBody>
          <a:bodyPr lIns="45719" rIns="45719"/>
          <a:lstStyle/>
          <a:p>
            <a:pPr/>
          </a:p>
        </p:txBody>
      </p:sp>
      <p:sp>
        <p:nvSpPr>
          <p:cNvPr id="97" name="TextBox 5"/>
          <p:cNvSpPr txBox="1"/>
          <p:nvPr/>
        </p:nvSpPr>
        <p:spPr>
          <a:xfrm>
            <a:off x="6043164" y="3416642"/>
            <a:ext cx="11062705" cy="267371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7100"/>
              </a:lnSpc>
              <a:defRPr sz="5100">
                <a:solidFill>
                  <a:srgbClr val="02233D"/>
                </a:solidFill>
                <a:latin typeface="League Spartan"/>
                <a:ea typeface="League Spartan"/>
                <a:cs typeface="League Spartan"/>
                <a:sym typeface="League Spartan"/>
              </a:defRPr>
            </a:pPr>
            <a:r>
              <a:t>HYPER PERSONALIZATION</a:t>
            </a:r>
          </a:p>
          <a:p>
            <a:pPr>
              <a:lnSpc>
                <a:spcPts val="7100"/>
              </a:lnSpc>
              <a:defRPr sz="5100">
                <a:solidFill>
                  <a:srgbClr val="02233D"/>
                </a:solidFill>
                <a:latin typeface="League Spartan"/>
                <a:ea typeface="League Spartan"/>
                <a:cs typeface="League Spartan"/>
                <a:sym typeface="League Spartan"/>
              </a:defRPr>
            </a:pPr>
            <a:r>
              <a:t>                       AND</a:t>
            </a:r>
          </a:p>
          <a:p>
            <a:pPr algn="ctr">
              <a:lnSpc>
                <a:spcPts val="7100"/>
              </a:lnSpc>
              <a:defRPr sz="5100">
                <a:solidFill>
                  <a:srgbClr val="02233D"/>
                </a:solidFill>
                <a:latin typeface="League Spartan"/>
                <a:ea typeface="League Spartan"/>
                <a:cs typeface="League Spartan"/>
                <a:sym typeface="League Spartan"/>
              </a:defRPr>
            </a:pPr>
            <a:r>
              <a:t> RECOMMENDATION</a:t>
            </a:r>
          </a:p>
        </p:txBody>
      </p:sp>
      <p:sp>
        <p:nvSpPr>
          <p:cNvPr id="98" name="Freeform 6"/>
          <p:cNvSpPr/>
          <p:nvPr/>
        </p:nvSpPr>
        <p:spPr>
          <a:xfrm>
            <a:off x="7297562" y="7460143"/>
            <a:ext cx="9814109" cy="1249069"/>
          </a:xfrm>
          <a:prstGeom prst="rect">
            <a:avLst/>
          </a:prstGeom>
          <a:blipFill>
            <a:blip r:embed="rId5"/>
            <a:stretch>
              <a:fillRect/>
            </a:stretch>
          </a:blipFill>
          <a:ln w="12700">
            <a:miter lim="400000"/>
          </a:ln>
        </p:spPr>
        <p:txBody>
          <a:bodyPr lIns="45719" rIns="45719"/>
          <a:lstStyle/>
          <a:p>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F5FE"/>
        </a:solidFill>
      </p:bgPr>
    </p:bg>
    <p:spTree>
      <p:nvGrpSpPr>
        <p:cNvPr id="1" name=""/>
        <p:cNvGrpSpPr/>
        <p:nvPr/>
      </p:nvGrpSpPr>
      <p:grpSpPr>
        <a:xfrm>
          <a:off x="0" y="0"/>
          <a:ext cx="0" cy="0"/>
          <a:chOff x="0" y="0"/>
          <a:chExt cx="0" cy="0"/>
        </a:xfrm>
      </p:grpSpPr>
      <p:sp>
        <p:nvSpPr>
          <p:cNvPr id="170" name="Freeform 2"/>
          <p:cNvSpPr/>
          <p:nvPr/>
        </p:nvSpPr>
        <p:spPr>
          <a:xfrm flipH="1">
            <a:off x="-524053" y="-668981"/>
            <a:ext cx="11071704" cy="11071705"/>
          </a:xfrm>
          <a:prstGeom prst="rect">
            <a:avLst/>
          </a:prstGeom>
          <a:blipFill>
            <a:blip r:embed="rId2"/>
            <a:stretch>
              <a:fillRect/>
            </a:stretch>
          </a:blipFill>
          <a:ln w="12700">
            <a:miter lim="400000"/>
          </a:ln>
        </p:spPr>
        <p:txBody>
          <a:bodyPr lIns="45719" rIns="45719"/>
          <a:lstStyle/>
          <a:p>
            <a:pPr/>
          </a:p>
        </p:txBody>
      </p:sp>
      <p:sp>
        <p:nvSpPr>
          <p:cNvPr id="171" name="Freeform 3"/>
          <p:cNvSpPr/>
          <p:nvPr/>
        </p:nvSpPr>
        <p:spPr>
          <a:xfrm>
            <a:off x="15948054" y="8291725"/>
            <a:ext cx="7315201" cy="931027"/>
          </a:xfrm>
          <a:prstGeom prst="rect">
            <a:avLst/>
          </a:prstGeom>
          <a:blipFill>
            <a:blip r:embed="rId3"/>
            <a:stretch>
              <a:fillRect/>
            </a:stretch>
          </a:blipFill>
          <a:ln w="12700">
            <a:miter lim="400000"/>
          </a:ln>
        </p:spPr>
        <p:txBody>
          <a:bodyPr lIns="45719" rIns="45719"/>
          <a:lstStyle/>
          <a:p>
            <a:pPr/>
          </a:p>
        </p:txBody>
      </p:sp>
      <p:sp>
        <p:nvSpPr>
          <p:cNvPr id="172" name="Freeform 4"/>
          <p:cNvSpPr/>
          <p:nvPr/>
        </p:nvSpPr>
        <p:spPr>
          <a:xfrm>
            <a:off x="16416514" y="8504666"/>
            <a:ext cx="505148" cy="505147"/>
          </a:xfrm>
          <a:prstGeom prst="rect">
            <a:avLst/>
          </a:prstGeom>
          <a:blipFill>
            <a:blip r:embed="rId4"/>
            <a:stretch>
              <a:fillRect/>
            </a:stretch>
          </a:blipFill>
          <a:ln w="12700">
            <a:miter lim="400000"/>
          </a:ln>
        </p:spPr>
        <p:txBody>
          <a:bodyPr lIns="45719" rIns="45719"/>
          <a:lstStyle/>
          <a:p>
            <a:pPr/>
          </a:p>
        </p:txBody>
      </p:sp>
      <p:sp>
        <p:nvSpPr>
          <p:cNvPr id="173" name="Freeform 5"/>
          <p:cNvSpPr/>
          <p:nvPr/>
        </p:nvSpPr>
        <p:spPr>
          <a:xfrm>
            <a:off x="-3853158" y="8082826"/>
            <a:ext cx="7315201" cy="931027"/>
          </a:xfrm>
          <a:prstGeom prst="rect">
            <a:avLst/>
          </a:prstGeom>
          <a:blipFill>
            <a:blip r:embed="rId3"/>
            <a:stretch>
              <a:fillRect/>
            </a:stretch>
          </a:blipFill>
          <a:ln w="12700">
            <a:miter lim="400000"/>
          </a:ln>
        </p:spPr>
        <p:txBody>
          <a:bodyPr lIns="45719" rIns="45719"/>
          <a:lstStyle/>
          <a:p>
            <a:pPr/>
          </a:p>
        </p:txBody>
      </p:sp>
      <p:sp>
        <p:nvSpPr>
          <p:cNvPr id="174" name="Freeform 6"/>
          <p:cNvSpPr/>
          <p:nvPr/>
        </p:nvSpPr>
        <p:spPr>
          <a:xfrm>
            <a:off x="15155820" y="-556610"/>
            <a:ext cx="4553603" cy="4114801"/>
          </a:xfrm>
          <a:prstGeom prst="rect">
            <a:avLst/>
          </a:prstGeom>
          <a:blipFill>
            <a:blip r:embed="rId5"/>
            <a:stretch>
              <a:fillRect/>
            </a:stretch>
          </a:blipFill>
          <a:ln w="12700">
            <a:miter lim="400000"/>
          </a:ln>
        </p:spPr>
        <p:txBody>
          <a:bodyPr lIns="45719" rIns="45719"/>
          <a:lstStyle/>
          <a:p>
            <a:pPr/>
          </a:p>
        </p:txBody>
      </p:sp>
      <p:sp>
        <p:nvSpPr>
          <p:cNvPr id="175" name="Freeform 7"/>
          <p:cNvSpPr/>
          <p:nvPr/>
        </p:nvSpPr>
        <p:spPr>
          <a:xfrm>
            <a:off x="3212510" y="1864125"/>
            <a:ext cx="12735546" cy="6893115"/>
          </a:xfrm>
          <a:prstGeom prst="rect">
            <a:avLst/>
          </a:prstGeom>
          <a:blipFill>
            <a:blip r:embed="rId6"/>
            <a:stretch>
              <a:fillRect/>
            </a:stretch>
          </a:blipFill>
          <a:ln w="12700">
            <a:miter lim="400000"/>
          </a:ln>
        </p:spPr>
        <p:txBody>
          <a:bodyPr lIns="45719" rIns="45719"/>
          <a:lstStyle/>
          <a:p>
            <a:pPr/>
          </a:p>
        </p:txBody>
      </p:sp>
      <p:sp>
        <p:nvSpPr>
          <p:cNvPr id="176" name="TextBox 8"/>
          <p:cNvSpPr txBox="1"/>
          <p:nvPr/>
        </p:nvSpPr>
        <p:spPr>
          <a:xfrm>
            <a:off x="1028700" y="464759"/>
            <a:ext cx="9619354" cy="8008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6100"/>
              </a:lnSpc>
              <a:defRPr sz="6200">
                <a:solidFill>
                  <a:srgbClr val="02233D"/>
                </a:solidFill>
                <a:latin typeface="League Spartan"/>
                <a:ea typeface="League Spartan"/>
                <a:cs typeface="League Spartan"/>
                <a:sym typeface="League Spartan"/>
              </a:defRPr>
            </a:lvl1pPr>
          </a:lstStyle>
          <a:p>
            <a:pPr/>
            <a:r>
              <a:t>Test Results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F5FE"/>
        </a:solidFill>
      </p:bgPr>
    </p:bg>
    <p:spTree>
      <p:nvGrpSpPr>
        <p:cNvPr id="1" name=""/>
        <p:cNvGrpSpPr/>
        <p:nvPr/>
      </p:nvGrpSpPr>
      <p:grpSpPr>
        <a:xfrm>
          <a:off x="0" y="0"/>
          <a:ext cx="0" cy="0"/>
          <a:chOff x="0" y="0"/>
          <a:chExt cx="0" cy="0"/>
        </a:xfrm>
      </p:grpSpPr>
      <p:sp>
        <p:nvSpPr>
          <p:cNvPr id="178" name="Freeform 2"/>
          <p:cNvSpPr/>
          <p:nvPr/>
        </p:nvSpPr>
        <p:spPr>
          <a:xfrm flipH="1">
            <a:off x="-541342" y="-784704"/>
            <a:ext cx="11071704" cy="11071705"/>
          </a:xfrm>
          <a:prstGeom prst="rect">
            <a:avLst/>
          </a:prstGeom>
          <a:blipFill>
            <a:blip r:embed="rId2"/>
            <a:stretch>
              <a:fillRect/>
            </a:stretch>
          </a:blipFill>
          <a:ln w="12700">
            <a:miter lim="400000"/>
          </a:ln>
        </p:spPr>
        <p:txBody>
          <a:bodyPr lIns="45719" rIns="45719"/>
          <a:lstStyle/>
          <a:p>
            <a:pPr/>
          </a:p>
        </p:txBody>
      </p:sp>
      <p:sp>
        <p:nvSpPr>
          <p:cNvPr id="179" name="Freeform 3"/>
          <p:cNvSpPr/>
          <p:nvPr/>
        </p:nvSpPr>
        <p:spPr>
          <a:xfrm>
            <a:off x="7054428" y="1936187"/>
            <a:ext cx="539737" cy="539737"/>
          </a:xfrm>
          <a:prstGeom prst="rect">
            <a:avLst/>
          </a:prstGeom>
          <a:blipFill>
            <a:blip r:embed="rId3"/>
            <a:stretch>
              <a:fillRect/>
            </a:stretch>
          </a:blipFill>
          <a:ln w="12700">
            <a:miter lim="400000"/>
          </a:ln>
        </p:spPr>
        <p:txBody>
          <a:bodyPr lIns="45719" rIns="45719"/>
          <a:lstStyle/>
          <a:p>
            <a:pPr/>
          </a:p>
        </p:txBody>
      </p:sp>
      <p:sp>
        <p:nvSpPr>
          <p:cNvPr id="180" name="Freeform 4"/>
          <p:cNvSpPr/>
          <p:nvPr/>
        </p:nvSpPr>
        <p:spPr>
          <a:xfrm>
            <a:off x="15948054" y="8291725"/>
            <a:ext cx="7315201" cy="931027"/>
          </a:xfrm>
          <a:prstGeom prst="rect">
            <a:avLst/>
          </a:prstGeom>
          <a:blipFill>
            <a:blip r:embed="rId4"/>
            <a:stretch>
              <a:fillRect/>
            </a:stretch>
          </a:blipFill>
          <a:ln w="12700">
            <a:miter lim="400000"/>
          </a:ln>
        </p:spPr>
        <p:txBody>
          <a:bodyPr lIns="45719" rIns="45719"/>
          <a:lstStyle/>
          <a:p>
            <a:pPr/>
          </a:p>
        </p:txBody>
      </p:sp>
      <p:sp>
        <p:nvSpPr>
          <p:cNvPr id="181" name="Freeform 5"/>
          <p:cNvSpPr/>
          <p:nvPr/>
        </p:nvSpPr>
        <p:spPr>
          <a:xfrm>
            <a:off x="16416514" y="8504666"/>
            <a:ext cx="505148" cy="505147"/>
          </a:xfrm>
          <a:prstGeom prst="rect">
            <a:avLst/>
          </a:prstGeom>
          <a:blipFill>
            <a:blip r:embed="rId5"/>
            <a:stretch>
              <a:fillRect/>
            </a:stretch>
          </a:blipFill>
          <a:ln w="12700">
            <a:miter lim="400000"/>
          </a:ln>
        </p:spPr>
        <p:txBody>
          <a:bodyPr lIns="45719" rIns="45719"/>
          <a:lstStyle/>
          <a:p>
            <a:pPr/>
          </a:p>
        </p:txBody>
      </p:sp>
      <p:sp>
        <p:nvSpPr>
          <p:cNvPr id="182" name="Freeform 6"/>
          <p:cNvSpPr/>
          <p:nvPr/>
        </p:nvSpPr>
        <p:spPr>
          <a:xfrm>
            <a:off x="-3853158" y="8082826"/>
            <a:ext cx="7315201" cy="931027"/>
          </a:xfrm>
          <a:prstGeom prst="rect">
            <a:avLst/>
          </a:prstGeom>
          <a:blipFill>
            <a:blip r:embed="rId4"/>
            <a:stretch>
              <a:fillRect/>
            </a:stretch>
          </a:blipFill>
          <a:ln w="12700">
            <a:miter lim="400000"/>
          </a:ln>
        </p:spPr>
        <p:txBody>
          <a:bodyPr lIns="45719" rIns="45719"/>
          <a:lstStyle/>
          <a:p>
            <a:pPr/>
          </a:p>
        </p:txBody>
      </p:sp>
      <p:sp>
        <p:nvSpPr>
          <p:cNvPr id="183" name="TextBox 7"/>
          <p:cNvSpPr txBox="1"/>
          <p:nvPr/>
        </p:nvSpPr>
        <p:spPr>
          <a:xfrm>
            <a:off x="1028700" y="464759"/>
            <a:ext cx="9619354" cy="8008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6100"/>
              </a:lnSpc>
              <a:defRPr sz="6200">
                <a:solidFill>
                  <a:srgbClr val="02233D"/>
                </a:solidFill>
                <a:latin typeface="League Spartan"/>
                <a:ea typeface="League Spartan"/>
                <a:cs typeface="League Spartan"/>
                <a:sym typeface="League Spartan"/>
              </a:defRPr>
            </a:lvl1pPr>
          </a:lstStyle>
          <a:p>
            <a:pPr/>
            <a:r>
              <a:t>Future Scope</a:t>
            </a:r>
          </a:p>
        </p:txBody>
      </p:sp>
      <p:sp>
        <p:nvSpPr>
          <p:cNvPr id="184" name="TextBox 8"/>
          <p:cNvSpPr txBox="1"/>
          <p:nvPr/>
        </p:nvSpPr>
        <p:spPr>
          <a:xfrm>
            <a:off x="7324296" y="2795068"/>
            <a:ext cx="8862865" cy="5259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507182" indent="-253592">
              <a:lnSpc>
                <a:spcPts val="3200"/>
              </a:lnSpc>
              <a:buSzPct val="100000"/>
              <a:buFont typeface="Arial"/>
              <a:buChar char="•"/>
              <a:defRPr sz="2300">
                <a:solidFill>
                  <a:srgbClr val="00204B"/>
                </a:solidFill>
                <a:latin typeface="Codec Pro"/>
                <a:ea typeface="Codec Pro"/>
                <a:cs typeface="Codec Pro"/>
                <a:sym typeface="Codec Pro"/>
              </a:defRPr>
            </a:pPr>
            <a:r>
              <a:t>Real-Time Banking API Integration → Fetch live transaction &amp; credit data for dynamic recommendations.</a:t>
            </a:r>
          </a:p>
          <a:p>
            <a:pPr lvl="1" marL="507182" indent="-253592">
              <a:lnSpc>
                <a:spcPts val="3200"/>
              </a:lnSpc>
              <a:buSzPct val="100000"/>
              <a:buFont typeface="Arial"/>
              <a:buChar char="•"/>
              <a:defRPr sz="2300">
                <a:solidFill>
                  <a:srgbClr val="00204B"/>
                </a:solidFill>
                <a:latin typeface="Codec Pro"/>
                <a:ea typeface="Codec Pro"/>
                <a:cs typeface="Codec Pro"/>
                <a:sym typeface="Codec Pro"/>
              </a:defRPr>
            </a:pPr>
            <a:r>
              <a:t>Enhanced AI Models → Fine-tune LLMs with reinforcement learning for better financial insights.</a:t>
            </a:r>
          </a:p>
          <a:p>
            <a:pPr lvl="1" marL="507182" indent="-253592">
              <a:lnSpc>
                <a:spcPts val="3200"/>
              </a:lnSpc>
              <a:buSzPct val="100000"/>
              <a:buFont typeface="Arial"/>
              <a:buChar char="•"/>
              <a:defRPr sz="2300">
                <a:solidFill>
                  <a:srgbClr val="00204B"/>
                </a:solidFill>
                <a:latin typeface="Codec Pro"/>
                <a:ea typeface="Codec Pro"/>
                <a:cs typeface="Codec Pro"/>
                <a:sym typeface="Codec Pro"/>
              </a:defRPr>
            </a:pPr>
            <a:r>
              <a:t>Improved Sentiment Analysis → Use multimodal AI (text + voice + images) for deeper sentiment understanding.</a:t>
            </a:r>
          </a:p>
          <a:p>
            <a:pPr lvl="1" marL="507182" indent="-253592">
              <a:lnSpc>
                <a:spcPts val="3200"/>
              </a:lnSpc>
              <a:buSzPct val="100000"/>
              <a:buFont typeface="Arial"/>
              <a:buChar char="•"/>
              <a:defRPr sz="2300">
                <a:solidFill>
                  <a:srgbClr val="00204B"/>
                </a:solidFill>
                <a:latin typeface="Codec Pro"/>
                <a:ea typeface="Codec Pro"/>
                <a:cs typeface="Codec Pro"/>
                <a:sym typeface="Codec Pro"/>
              </a:defRPr>
            </a:pPr>
            <a:r>
              <a:t>Scalable Cloud Deployment → Deploy as a microservice for enterprise-grade performance.</a:t>
            </a:r>
          </a:p>
          <a:p>
            <a:pPr lvl="1" marL="507182" indent="-253592">
              <a:lnSpc>
                <a:spcPts val="3200"/>
              </a:lnSpc>
              <a:buSzPct val="100000"/>
              <a:buFont typeface="Arial"/>
              <a:buChar char="•"/>
              <a:defRPr sz="2300">
                <a:solidFill>
                  <a:srgbClr val="00204B"/>
                </a:solidFill>
                <a:latin typeface="Codec Pro"/>
                <a:ea typeface="Codec Pro"/>
                <a:cs typeface="Codec Pro"/>
                <a:sym typeface="Codec Pro"/>
              </a:defRPr>
            </a:pPr>
            <a:r>
              <a:t>Advanced Personalization → AI-driven financial goal tracking &amp; predictive spending analysis.</a:t>
            </a:r>
          </a:p>
          <a:p>
            <a:pPr lvl="1" marL="507182" indent="-253592">
              <a:lnSpc>
                <a:spcPts val="3200"/>
              </a:lnSpc>
              <a:buSzPct val="100000"/>
              <a:buFont typeface="Arial"/>
              <a:buChar char="•"/>
              <a:defRPr sz="2300">
                <a:solidFill>
                  <a:srgbClr val="00204B"/>
                </a:solidFill>
                <a:latin typeface="Codec Pro"/>
                <a:ea typeface="Codec Pro"/>
                <a:cs typeface="Codec Pro"/>
                <a:sym typeface="Codec Pro"/>
              </a:defRPr>
            </a:pPr>
            <a:r>
              <a:t>Regulatory Compliance → Implement explainable AI (XAI) for compliance with financial laws.</a:t>
            </a:r>
          </a:p>
        </p:txBody>
      </p:sp>
      <p:sp>
        <p:nvSpPr>
          <p:cNvPr id="185" name="Freeform 9"/>
          <p:cNvSpPr/>
          <p:nvPr/>
        </p:nvSpPr>
        <p:spPr>
          <a:xfrm>
            <a:off x="15155820" y="-556610"/>
            <a:ext cx="4553603" cy="4114801"/>
          </a:xfrm>
          <a:prstGeom prst="rect">
            <a:avLst/>
          </a:prstGeom>
          <a:blipFill>
            <a:blip r:embed="rId6"/>
            <a:stretch>
              <a:fillRect/>
            </a:stretch>
          </a:blipFill>
          <a:ln w="12700">
            <a:miter lim="400000"/>
          </a:ln>
        </p:spPr>
        <p:txBody>
          <a:bodyPr lIns="45719" rIns="45719"/>
          <a:lstStyle/>
          <a:p>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2777B6"/>
            </a:gs>
            <a:gs pos="100000">
              <a:srgbClr val="050B39"/>
            </a:gs>
          </a:gsLst>
          <a:lin ang="0" scaled="0"/>
        </a:gradFill>
      </p:bgPr>
    </p:bg>
    <p:spTree>
      <p:nvGrpSpPr>
        <p:cNvPr id="1" name=""/>
        <p:cNvGrpSpPr/>
        <p:nvPr/>
      </p:nvGrpSpPr>
      <p:grpSpPr>
        <a:xfrm>
          <a:off x="0" y="0"/>
          <a:ext cx="0" cy="0"/>
          <a:chOff x="0" y="0"/>
          <a:chExt cx="0" cy="0"/>
        </a:xfrm>
      </p:grpSpPr>
      <p:sp>
        <p:nvSpPr>
          <p:cNvPr id="187" name="TextBox 2"/>
          <p:cNvSpPr txBox="1"/>
          <p:nvPr/>
        </p:nvSpPr>
        <p:spPr>
          <a:xfrm>
            <a:off x="4659367" y="4019124"/>
            <a:ext cx="8969266" cy="109154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8300"/>
              </a:lnSpc>
              <a:defRPr sz="8500">
                <a:solidFill>
                  <a:srgbClr val="FBFBFB"/>
                </a:solidFill>
                <a:latin typeface="League Spartan"/>
                <a:ea typeface="League Spartan"/>
                <a:cs typeface="League Spartan"/>
                <a:sym typeface="League Spartan"/>
              </a:defRPr>
            </a:lvl1pPr>
          </a:lstStyle>
          <a:p>
            <a:pPr/>
            <a:r>
              <a:t>THANK YOU!</a:t>
            </a:r>
          </a:p>
        </p:txBody>
      </p:sp>
      <p:sp>
        <p:nvSpPr>
          <p:cNvPr id="188" name="Freeform 3"/>
          <p:cNvSpPr/>
          <p:nvPr/>
        </p:nvSpPr>
        <p:spPr>
          <a:xfrm rot="19033409">
            <a:off x="-4514499" y="-4209293"/>
            <a:ext cx="11421234" cy="8780075"/>
          </a:xfrm>
          <a:prstGeom prst="rect">
            <a:avLst/>
          </a:prstGeom>
          <a:blipFill>
            <a:blip r:embed="rId2"/>
            <a:stretch>
              <a:fillRect/>
            </a:stretch>
          </a:blipFill>
          <a:ln w="12700">
            <a:miter lim="400000"/>
          </a:ln>
        </p:spPr>
        <p:txBody>
          <a:bodyPr lIns="45719" rIns="45719"/>
          <a:lstStyle/>
          <a:p>
            <a:pPr/>
          </a:p>
        </p:txBody>
      </p:sp>
      <p:sp>
        <p:nvSpPr>
          <p:cNvPr id="189" name="Freeform 4"/>
          <p:cNvSpPr/>
          <p:nvPr/>
        </p:nvSpPr>
        <p:spPr>
          <a:xfrm rot="19033409">
            <a:off x="13940682" y="1032386"/>
            <a:ext cx="11421234" cy="8780074"/>
          </a:xfrm>
          <a:prstGeom prst="rect">
            <a:avLst/>
          </a:prstGeom>
          <a:blipFill>
            <a:blip r:embed="rId2"/>
            <a:stretch>
              <a:fillRect/>
            </a:stretch>
          </a:blipFill>
          <a:ln w="12700">
            <a:miter lim="400000"/>
          </a:ln>
        </p:spPr>
        <p:txBody>
          <a:bodyPr lIns="45719" rIns="45719"/>
          <a:lstStyle/>
          <a:p>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F5FE"/>
        </a:solidFill>
      </p:bgPr>
    </p:bg>
    <p:spTree>
      <p:nvGrpSpPr>
        <p:cNvPr id="1" name=""/>
        <p:cNvGrpSpPr/>
        <p:nvPr/>
      </p:nvGrpSpPr>
      <p:grpSpPr>
        <a:xfrm>
          <a:off x="0" y="0"/>
          <a:ext cx="0" cy="0"/>
          <a:chOff x="0" y="0"/>
          <a:chExt cx="0" cy="0"/>
        </a:xfrm>
      </p:grpSpPr>
      <p:sp>
        <p:nvSpPr>
          <p:cNvPr id="100" name="Freeform 2"/>
          <p:cNvSpPr/>
          <p:nvPr/>
        </p:nvSpPr>
        <p:spPr>
          <a:xfrm>
            <a:off x="-1794479" y="-90852"/>
            <a:ext cx="6172201" cy="4114801"/>
          </a:xfrm>
          <a:prstGeom prst="rect">
            <a:avLst/>
          </a:prstGeom>
          <a:blipFill>
            <a:blip r:embed="rId2"/>
            <a:stretch>
              <a:fillRect/>
            </a:stretch>
          </a:blipFill>
          <a:ln w="12700">
            <a:miter lim="400000"/>
          </a:ln>
        </p:spPr>
        <p:txBody>
          <a:bodyPr lIns="45719" rIns="45719"/>
          <a:lstStyle/>
          <a:p>
            <a:pPr/>
          </a:p>
        </p:txBody>
      </p:sp>
      <p:sp>
        <p:nvSpPr>
          <p:cNvPr id="101" name="Freeform 3"/>
          <p:cNvSpPr/>
          <p:nvPr/>
        </p:nvSpPr>
        <p:spPr>
          <a:xfrm>
            <a:off x="2712730" y="1696680"/>
            <a:ext cx="539737" cy="539737"/>
          </a:xfrm>
          <a:prstGeom prst="rect">
            <a:avLst/>
          </a:prstGeom>
          <a:blipFill>
            <a:blip r:embed="rId3"/>
            <a:stretch>
              <a:fillRect/>
            </a:stretch>
          </a:blipFill>
          <a:ln w="12700">
            <a:miter lim="400000"/>
          </a:ln>
        </p:spPr>
        <p:txBody>
          <a:bodyPr lIns="45719" rIns="45719"/>
          <a:lstStyle/>
          <a:p>
            <a:pPr/>
          </a:p>
        </p:txBody>
      </p:sp>
      <p:sp>
        <p:nvSpPr>
          <p:cNvPr id="102" name="Freeform 4"/>
          <p:cNvSpPr/>
          <p:nvPr/>
        </p:nvSpPr>
        <p:spPr>
          <a:xfrm>
            <a:off x="13281153" y="-299320"/>
            <a:ext cx="6775870" cy="4114801"/>
          </a:xfrm>
          <a:prstGeom prst="rect">
            <a:avLst/>
          </a:prstGeom>
          <a:blipFill>
            <a:blip r:embed="rId4"/>
            <a:stretch>
              <a:fillRect/>
            </a:stretch>
          </a:blipFill>
          <a:ln w="12700">
            <a:miter lim="400000"/>
          </a:ln>
        </p:spPr>
        <p:txBody>
          <a:bodyPr lIns="45719" rIns="45719"/>
          <a:lstStyle/>
          <a:p>
            <a:pPr/>
          </a:p>
        </p:txBody>
      </p:sp>
      <p:sp>
        <p:nvSpPr>
          <p:cNvPr id="103" name="TextBox 5"/>
          <p:cNvSpPr txBox="1"/>
          <p:nvPr/>
        </p:nvSpPr>
        <p:spPr>
          <a:xfrm>
            <a:off x="2712731" y="3227057"/>
            <a:ext cx="8233641" cy="696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300"/>
              </a:lnSpc>
              <a:defRPr sz="5400">
                <a:solidFill>
                  <a:srgbClr val="02233D"/>
                </a:solidFill>
                <a:latin typeface="League Spartan"/>
                <a:ea typeface="League Spartan"/>
                <a:cs typeface="League Spartan"/>
                <a:sym typeface="League Spartan"/>
              </a:defRPr>
            </a:lvl1pPr>
          </a:lstStyle>
          <a:p>
            <a:pPr/>
            <a:r>
              <a:t>Team Perzonix</a:t>
            </a:r>
          </a:p>
        </p:txBody>
      </p:sp>
      <p:sp>
        <p:nvSpPr>
          <p:cNvPr id="104" name="Freeform 6"/>
          <p:cNvSpPr/>
          <p:nvPr/>
        </p:nvSpPr>
        <p:spPr>
          <a:xfrm>
            <a:off x="13422270" y="7118605"/>
            <a:ext cx="7315201" cy="931025"/>
          </a:xfrm>
          <a:prstGeom prst="rect">
            <a:avLst/>
          </a:prstGeom>
          <a:blipFill>
            <a:blip r:embed="rId5"/>
            <a:stretch>
              <a:fillRect/>
            </a:stretch>
          </a:blipFill>
          <a:ln w="12700">
            <a:miter lim="400000"/>
          </a:ln>
        </p:spPr>
        <p:txBody>
          <a:bodyPr lIns="45719" rIns="45719"/>
          <a:lstStyle/>
          <a:p>
            <a:pPr/>
          </a:p>
        </p:txBody>
      </p:sp>
      <p:sp>
        <p:nvSpPr>
          <p:cNvPr id="105" name="Freeform 7"/>
          <p:cNvSpPr/>
          <p:nvPr/>
        </p:nvSpPr>
        <p:spPr>
          <a:xfrm>
            <a:off x="16574723" y="7331543"/>
            <a:ext cx="505148" cy="505148"/>
          </a:xfrm>
          <a:prstGeom prst="rect">
            <a:avLst/>
          </a:prstGeom>
          <a:blipFill>
            <a:blip r:embed="rId6"/>
            <a:stretch>
              <a:fillRect/>
            </a:stretch>
          </a:blipFill>
          <a:ln w="12700">
            <a:miter lim="400000"/>
          </a:ln>
        </p:spPr>
        <p:txBody>
          <a:bodyPr lIns="45719" rIns="45719"/>
          <a:lstStyle/>
          <a:p>
            <a:pPr/>
          </a:p>
        </p:txBody>
      </p:sp>
      <p:sp>
        <p:nvSpPr>
          <p:cNvPr id="106" name="Freeform 8"/>
          <p:cNvSpPr/>
          <p:nvPr/>
        </p:nvSpPr>
        <p:spPr>
          <a:xfrm>
            <a:off x="-944869" y="9102687"/>
            <a:ext cx="7315201" cy="931027"/>
          </a:xfrm>
          <a:prstGeom prst="rect">
            <a:avLst/>
          </a:prstGeom>
          <a:blipFill>
            <a:blip r:embed="rId5"/>
            <a:stretch>
              <a:fillRect/>
            </a:stretch>
          </a:blipFill>
          <a:ln w="12700">
            <a:miter lim="400000"/>
          </a:ln>
        </p:spPr>
        <p:txBody>
          <a:bodyPr lIns="45719" rIns="45719"/>
          <a:lstStyle/>
          <a:p>
            <a:pPr/>
          </a:p>
        </p:txBody>
      </p:sp>
      <p:sp>
        <p:nvSpPr>
          <p:cNvPr id="107" name="TextBox 9"/>
          <p:cNvSpPr txBox="1"/>
          <p:nvPr/>
        </p:nvSpPr>
        <p:spPr>
          <a:xfrm>
            <a:off x="2394763" y="4418007"/>
            <a:ext cx="3250705" cy="31531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777240" indent="-388620">
              <a:lnSpc>
                <a:spcPts val="5000"/>
              </a:lnSpc>
              <a:buSzPct val="100000"/>
              <a:buFont typeface="Arial"/>
              <a:buChar char="•"/>
              <a:defRPr b="1" sz="3600">
                <a:solidFill>
                  <a:srgbClr val="4074AE"/>
                </a:solidFill>
                <a:latin typeface="League Spartan"/>
                <a:ea typeface="League Spartan"/>
                <a:cs typeface="League Spartan"/>
                <a:sym typeface="League Spartan"/>
              </a:defRPr>
            </a:pPr>
            <a:r>
              <a:t>Bhagabat ​</a:t>
            </a:r>
          </a:p>
          <a:p>
            <a:pPr lvl="1" marL="777240" indent="-388620">
              <a:lnSpc>
                <a:spcPts val="5000"/>
              </a:lnSpc>
              <a:buSzPct val="100000"/>
              <a:buFont typeface="Arial"/>
              <a:buChar char="•"/>
              <a:defRPr b="1" sz="3600">
                <a:solidFill>
                  <a:srgbClr val="4074AE"/>
                </a:solidFill>
                <a:latin typeface="League Spartan"/>
                <a:ea typeface="League Spartan"/>
                <a:cs typeface="League Spartan"/>
                <a:sym typeface="League Spartan"/>
              </a:defRPr>
            </a:pPr>
            <a:r>
              <a:t>Rashmi​</a:t>
            </a:r>
          </a:p>
          <a:p>
            <a:pPr lvl="1" marL="777240" indent="-388620">
              <a:lnSpc>
                <a:spcPts val="5000"/>
              </a:lnSpc>
              <a:buSzPct val="100000"/>
              <a:buFont typeface="Arial"/>
              <a:buChar char="•"/>
              <a:defRPr b="1" sz="3600">
                <a:solidFill>
                  <a:srgbClr val="4074AE"/>
                </a:solidFill>
                <a:latin typeface="League Spartan"/>
                <a:ea typeface="League Spartan"/>
                <a:cs typeface="League Spartan"/>
                <a:sym typeface="League Spartan"/>
              </a:defRPr>
            </a:pPr>
            <a:r>
              <a:t>Subas​</a:t>
            </a:r>
          </a:p>
          <a:p>
            <a:pPr lvl="1" marL="777240" indent="-388620">
              <a:lnSpc>
                <a:spcPts val="5000"/>
              </a:lnSpc>
              <a:buSzPct val="100000"/>
              <a:buFont typeface="Arial"/>
              <a:buChar char="•"/>
              <a:defRPr b="1" sz="3600">
                <a:solidFill>
                  <a:srgbClr val="4074AE"/>
                </a:solidFill>
                <a:latin typeface="League Spartan"/>
                <a:ea typeface="League Spartan"/>
                <a:cs typeface="League Spartan"/>
                <a:sym typeface="League Spartan"/>
              </a:defRPr>
            </a:pPr>
            <a:r>
              <a:t>Naresh​</a:t>
            </a:r>
          </a:p>
          <a:p>
            <a:pPr lvl="1" marL="777240" indent="-388620">
              <a:lnSpc>
                <a:spcPts val="5000"/>
              </a:lnSpc>
              <a:buSzPct val="100000"/>
              <a:buFont typeface="Arial"/>
              <a:buChar char="•"/>
              <a:defRPr b="1" sz="3600">
                <a:solidFill>
                  <a:srgbClr val="4074AE"/>
                </a:solidFill>
                <a:latin typeface="League Spartan"/>
                <a:ea typeface="League Spartan"/>
                <a:cs typeface="League Spartan"/>
                <a:sym typeface="League Spartan"/>
              </a:defRPr>
            </a:pPr>
            <a:r>
              <a:t>Arun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2777B6"/>
            </a:gs>
            <a:gs pos="100000">
              <a:srgbClr val="050B39"/>
            </a:gs>
          </a:gsLst>
          <a:lin ang="0" scaled="0"/>
        </a:gradFill>
      </p:bgPr>
    </p:bg>
    <p:spTree>
      <p:nvGrpSpPr>
        <p:cNvPr id="1" name=""/>
        <p:cNvGrpSpPr/>
        <p:nvPr/>
      </p:nvGrpSpPr>
      <p:grpSpPr>
        <a:xfrm>
          <a:off x="0" y="0"/>
          <a:ext cx="0" cy="0"/>
          <a:chOff x="0" y="0"/>
          <a:chExt cx="0" cy="0"/>
        </a:xfrm>
      </p:grpSpPr>
      <p:sp>
        <p:nvSpPr>
          <p:cNvPr id="109" name="Freeform 2"/>
          <p:cNvSpPr/>
          <p:nvPr/>
        </p:nvSpPr>
        <p:spPr>
          <a:xfrm>
            <a:off x="14589112" y="-1764626"/>
            <a:ext cx="6856918" cy="6507838"/>
          </a:xfrm>
          <a:prstGeom prst="rect">
            <a:avLst/>
          </a:prstGeom>
          <a:blipFill>
            <a:blip r:embed="rId2"/>
            <a:stretch>
              <a:fillRect/>
            </a:stretch>
          </a:blipFill>
          <a:ln w="12700">
            <a:miter lim="400000"/>
          </a:ln>
        </p:spPr>
        <p:txBody>
          <a:bodyPr lIns="45719" rIns="45719"/>
          <a:lstStyle/>
          <a:p>
            <a:pPr/>
          </a:p>
        </p:txBody>
      </p:sp>
      <p:sp>
        <p:nvSpPr>
          <p:cNvPr id="110" name="Freeform 3"/>
          <p:cNvSpPr/>
          <p:nvPr/>
        </p:nvSpPr>
        <p:spPr>
          <a:xfrm>
            <a:off x="10436496" y="1489292"/>
            <a:ext cx="7443756" cy="7308416"/>
          </a:xfrm>
          <a:prstGeom prst="rect">
            <a:avLst/>
          </a:prstGeom>
          <a:blipFill>
            <a:blip r:embed="rId3"/>
            <a:stretch>
              <a:fillRect/>
            </a:stretch>
          </a:blipFill>
          <a:ln w="12700">
            <a:miter lim="400000"/>
          </a:ln>
        </p:spPr>
        <p:txBody>
          <a:bodyPr lIns="45719" rIns="45719"/>
          <a:lstStyle/>
          <a:p>
            <a:pPr/>
          </a:p>
        </p:txBody>
      </p:sp>
      <p:sp>
        <p:nvSpPr>
          <p:cNvPr id="111" name="Freeform 5"/>
          <p:cNvSpPr/>
          <p:nvPr/>
        </p:nvSpPr>
        <p:spPr>
          <a:xfrm>
            <a:off x="11356462" y="2341589"/>
            <a:ext cx="5603822" cy="5603822"/>
          </a:xfrm>
          <a:prstGeom prst="ellipse">
            <a:avLst/>
          </a:prstGeom>
          <a:blipFill>
            <a:blip r:embed="rId4"/>
            <a:stretch>
              <a:fillRect/>
            </a:stretch>
          </a:blipFill>
          <a:ln w="12700">
            <a:miter lim="400000"/>
          </a:ln>
        </p:spPr>
        <p:txBody>
          <a:bodyPr lIns="45719" rIns="45719"/>
          <a:lstStyle/>
          <a:p>
            <a:pPr/>
          </a:p>
        </p:txBody>
      </p:sp>
      <p:sp>
        <p:nvSpPr>
          <p:cNvPr id="112" name="Freeform 6"/>
          <p:cNvSpPr/>
          <p:nvPr/>
        </p:nvSpPr>
        <p:spPr>
          <a:xfrm>
            <a:off x="-674375" y="1489293"/>
            <a:ext cx="7315201" cy="931026"/>
          </a:xfrm>
          <a:prstGeom prst="rect">
            <a:avLst/>
          </a:prstGeom>
          <a:blipFill>
            <a:blip r:embed="rId5"/>
            <a:stretch>
              <a:fillRect/>
            </a:stretch>
          </a:blipFill>
          <a:ln w="12700">
            <a:miter lim="400000"/>
          </a:ln>
        </p:spPr>
        <p:txBody>
          <a:bodyPr lIns="45719" rIns="45719"/>
          <a:lstStyle/>
          <a:p>
            <a:pPr/>
          </a:p>
        </p:txBody>
      </p:sp>
      <p:sp>
        <p:nvSpPr>
          <p:cNvPr id="113" name="Freeform 7"/>
          <p:cNvSpPr/>
          <p:nvPr/>
        </p:nvSpPr>
        <p:spPr>
          <a:xfrm>
            <a:off x="2959249" y="1696680"/>
            <a:ext cx="539737" cy="539737"/>
          </a:xfrm>
          <a:prstGeom prst="rect">
            <a:avLst/>
          </a:prstGeom>
          <a:blipFill>
            <a:blip r:embed="rId6"/>
            <a:stretch>
              <a:fillRect/>
            </a:stretch>
          </a:blipFill>
          <a:ln w="12700">
            <a:miter lim="400000"/>
          </a:ln>
        </p:spPr>
        <p:txBody>
          <a:bodyPr lIns="45719" rIns="45719"/>
          <a:lstStyle/>
          <a:p>
            <a:pPr/>
          </a:p>
        </p:txBody>
      </p:sp>
      <p:sp>
        <p:nvSpPr>
          <p:cNvPr id="114" name="Freeform 8"/>
          <p:cNvSpPr/>
          <p:nvPr/>
        </p:nvSpPr>
        <p:spPr>
          <a:xfrm>
            <a:off x="14341010" y="5276263"/>
            <a:ext cx="9639356" cy="8229601"/>
          </a:xfrm>
          <a:prstGeom prst="rect">
            <a:avLst/>
          </a:prstGeom>
          <a:blipFill>
            <a:blip r:embed="rId7"/>
            <a:stretch>
              <a:fillRect/>
            </a:stretch>
          </a:blipFill>
          <a:ln w="12700">
            <a:miter lim="400000"/>
          </a:ln>
        </p:spPr>
        <p:txBody>
          <a:bodyPr lIns="45719" rIns="45719"/>
          <a:lstStyle/>
          <a:p>
            <a:pPr/>
          </a:p>
        </p:txBody>
      </p:sp>
      <p:sp>
        <p:nvSpPr>
          <p:cNvPr id="115" name="Freeform 9"/>
          <p:cNvSpPr/>
          <p:nvPr/>
        </p:nvSpPr>
        <p:spPr>
          <a:xfrm>
            <a:off x="-4121971" y="4023948"/>
            <a:ext cx="7875380" cy="8104363"/>
          </a:xfrm>
          <a:prstGeom prst="rect">
            <a:avLst/>
          </a:prstGeom>
          <a:blipFill>
            <a:blip r:embed="rId8"/>
            <a:stretch>
              <a:fillRect/>
            </a:stretch>
          </a:blipFill>
          <a:ln w="12700">
            <a:miter lim="400000"/>
          </a:ln>
        </p:spPr>
        <p:txBody>
          <a:bodyPr lIns="45719" rIns="45719"/>
          <a:lstStyle/>
          <a:p>
            <a:pPr/>
          </a:p>
        </p:txBody>
      </p:sp>
      <p:sp>
        <p:nvSpPr>
          <p:cNvPr id="116" name="TextBox 10"/>
          <p:cNvSpPr txBox="1"/>
          <p:nvPr/>
        </p:nvSpPr>
        <p:spPr>
          <a:xfrm>
            <a:off x="3229118" y="2864775"/>
            <a:ext cx="10049424" cy="56451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777240" indent="-388620">
              <a:lnSpc>
                <a:spcPts val="5000"/>
              </a:lnSpc>
              <a:buSzPct val="100000"/>
              <a:buFont typeface="Arial"/>
              <a:buChar char="•"/>
              <a:defRPr sz="3600">
                <a:solidFill>
                  <a:srgbClr val="FFFFFF"/>
                </a:solidFill>
                <a:latin typeface="League Spartan"/>
                <a:ea typeface="League Spartan"/>
                <a:cs typeface="League Spartan"/>
                <a:sym typeface="League Spartan"/>
              </a:defRPr>
            </a:pPr>
            <a:r>
              <a:t>Problem Statement​</a:t>
            </a:r>
          </a:p>
          <a:p>
            <a:pPr lvl="1" marL="777240" indent="-388620">
              <a:lnSpc>
                <a:spcPts val="5000"/>
              </a:lnSpc>
              <a:buSzPct val="100000"/>
              <a:buFont typeface="Arial"/>
              <a:buChar char="•"/>
              <a:defRPr sz="3600">
                <a:solidFill>
                  <a:srgbClr val="FFFFFF"/>
                </a:solidFill>
                <a:latin typeface="League Spartan"/>
                <a:ea typeface="League Spartan"/>
                <a:cs typeface="League Spartan"/>
                <a:sym typeface="League Spartan"/>
              </a:defRPr>
            </a:pPr>
            <a:r>
              <a:t>Goal​</a:t>
            </a:r>
          </a:p>
          <a:p>
            <a:pPr lvl="1" marL="777240" indent="-388620">
              <a:lnSpc>
                <a:spcPts val="5000"/>
              </a:lnSpc>
              <a:buSzPct val="100000"/>
              <a:buFont typeface="Arial"/>
              <a:buChar char="•"/>
              <a:defRPr sz="3600">
                <a:solidFill>
                  <a:srgbClr val="FFFFFF"/>
                </a:solidFill>
                <a:latin typeface="League Spartan"/>
                <a:ea typeface="League Spartan"/>
                <a:cs typeface="League Spartan"/>
                <a:sym typeface="League Spartan"/>
              </a:defRPr>
            </a:pPr>
            <a:r>
              <a:t>Technology Stack ​</a:t>
            </a:r>
          </a:p>
          <a:p>
            <a:pPr lvl="1" marL="777240" indent="-388620">
              <a:lnSpc>
                <a:spcPts val="5000"/>
              </a:lnSpc>
              <a:buSzPct val="100000"/>
              <a:buFont typeface="Arial"/>
              <a:buChar char="•"/>
              <a:defRPr sz="3600">
                <a:solidFill>
                  <a:srgbClr val="FFFFFF"/>
                </a:solidFill>
                <a:latin typeface="League Spartan"/>
                <a:ea typeface="League Spartan"/>
                <a:cs typeface="League Spartan"/>
                <a:sym typeface="League Spartan"/>
              </a:defRPr>
            </a:pPr>
            <a:r>
              <a:t>Technical Overview ​</a:t>
            </a:r>
          </a:p>
          <a:p>
            <a:pPr lvl="1" marL="777240" indent="-388620">
              <a:lnSpc>
                <a:spcPts val="5000"/>
              </a:lnSpc>
              <a:buSzPct val="100000"/>
              <a:buFont typeface="Arial"/>
              <a:buChar char="•"/>
              <a:defRPr sz="3600">
                <a:solidFill>
                  <a:srgbClr val="FFFFFF"/>
                </a:solidFill>
                <a:latin typeface="League Spartan"/>
                <a:ea typeface="League Spartan"/>
                <a:cs typeface="League Spartan"/>
                <a:sym typeface="League Spartan"/>
              </a:defRPr>
            </a:pPr>
            <a:r>
              <a:t>Advantages</a:t>
            </a:r>
          </a:p>
          <a:p>
            <a:pPr lvl="1" marL="777240" indent="-388620">
              <a:lnSpc>
                <a:spcPts val="5000"/>
              </a:lnSpc>
              <a:buSzPct val="100000"/>
              <a:buFont typeface="Arial"/>
              <a:buChar char="•"/>
              <a:defRPr sz="3600">
                <a:solidFill>
                  <a:srgbClr val="FFFFFF"/>
                </a:solidFill>
                <a:latin typeface="League Spartan"/>
                <a:ea typeface="League Spartan"/>
                <a:cs typeface="League Spartan"/>
                <a:sym typeface="League Spartan"/>
              </a:defRPr>
            </a:pPr>
            <a:r>
              <a:t>Challenges</a:t>
            </a:r>
          </a:p>
          <a:p>
            <a:pPr lvl="1" marL="777240" indent="-388620">
              <a:lnSpc>
                <a:spcPts val="5000"/>
              </a:lnSpc>
              <a:buSzPct val="100000"/>
              <a:buFont typeface="Arial"/>
              <a:buChar char="•"/>
              <a:defRPr sz="3600">
                <a:solidFill>
                  <a:srgbClr val="FFFFFF"/>
                </a:solidFill>
                <a:latin typeface="League Spartan"/>
                <a:ea typeface="League Spartan"/>
                <a:cs typeface="League Spartan"/>
                <a:sym typeface="League Spartan"/>
              </a:defRPr>
            </a:pPr>
            <a:r>
              <a:t>Test Results</a:t>
            </a:r>
          </a:p>
          <a:p>
            <a:pPr lvl="1" marL="777240" indent="-388620">
              <a:lnSpc>
                <a:spcPts val="5000"/>
              </a:lnSpc>
              <a:buSzPct val="100000"/>
              <a:buFont typeface="Arial"/>
              <a:buChar char="•"/>
              <a:defRPr sz="3600">
                <a:solidFill>
                  <a:srgbClr val="FFFFFF"/>
                </a:solidFill>
                <a:latin typeface="League Spartan"/>
                <a:ea typeface="League Spartan"/>
                <a:cs typeface="League Spartan"/>
                <a:sym typeface="League Spartan"/>
              </a:defRPr>
            </a:pPr>
            <a:r>
              <a:t>Future Scope</a:t>
            </a:r>
          </a:p>
        </p:txBody>
      </p:sp>
      <p:sp>
        <p:nvSpPr>
          <p:cNvPr id="117" name="TextBox 11"/>
          <p:cNvSpPr txBox="1"/>
          <p:nvPr/>
        </p:nvSpPr>
        <p:spPr>
          <a:xfrm>
            <a:off x="3753408" y="1681881"/>
            <a:ext cx="2887419" cy="4649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800"/>
              </a:lnSpc>
              <a:defRPr sz="2700">
                <a:solidFill>
                  <a:srgbClr val="FFFFFF"/>
                </a:solidFill>
                <a:latin typeface="Handelson Five"/>
                <a:ea typeface="Handelson Five"/>
                <a:cs typeface="Handelson Five"/>
                <a:sym typeface="Handelson Five"/>
              </a:defRPr>
            </a:lvl1pPr>
          </a:lstStyle>
          <a:p>
            <a:pPr/>
            <a:r>
              <a:t>AGENDA ​</a:t>
            </a:r>
          </a:p>
        </p:txBody>
      </p:sp>
      <p:sp>
        <p:nvSpPr>
          <p:cNvPr id="118" name="Freeform 12"/>
          <p:cNvSpPr/>
          <p:nvPr/>
        </p:nvSpPr>
        <p:spPr>
          <a:xfrm>
            <a:off x="16416514" y="8832335"/>
            <a:ext cx="505148" cy="505148"/>
          </a:xfrm>
          <a:prstGeom prst="rect">
            <a:avLst/>
          </a:prstGeom>
          <a:blipFill>
            <a:blip r:embed="rId9"/>
            <a:stretch>
              <a:fillRect/>
            </a:stretch>
          </a:blipFill>
          <a:ln w="12700">
            <a:miter lim="400000"/>
          </a:ln>
        </p:spPr>
        <p:txBody>
          <a:bodyPr lIns="45719" rIns="45719"/>
          <a:lstStyle/>
          <a:p>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F5FE"/>
        </a:solidFill>
      </p:bgPr>
    </p:bg>
    <p:spTree>
      <p:nvGrpSpPr>
        <p:cNvPr id="1" name=""/>
        <p:cNvGrpSpPr/>
        <p:nvPr/>
      </p:nvGrpSpPr>
      <p:grpSpPr>
        <a:xfrm>
          <a:off x="0" y="0"/>
          <a:ext cx="0" cy="0"/>
          <a:chOff x="0" y="0"/>
          <a:chExt cx="0" cy="0"/>
        </a:xfrm>
      </p:grpSpPr>
      <p:sp>
        <p:nvSpPr>
          <p:cNvPr id="120" name="Freeform 2"/>
          <p:cNvSpPr/>
          <p:nvPr/>
        </p:nvSpPr>
        <p:spPr>
          <a:xfrm>
            <a:off x="-1794479" y="-90852"/>
            <a:ext cx="6172201" cy="4114801"/>
          </a:xfrm>
          <a:prstGeom prst="rect">
            <a:avLst/>
          </a:prstGeom>
          <a:blipFill>
            <a:blip r:embed="rId2"/>
            <a:stretch>
              <a:fillRect/>
            </a:stretch>
          </a:blipFill>
          <a:ln w="12700">
            <a:miter lim="400000"/>
          </a:ln>
        </p:spPr>
        <p:txBody>
          <a:bodyPr lIns="45719" rIns="45719"/>
          <a:lstStyle/>
          <a:p>
            <a:pPr/>
          </a:p>
        </p:txBody>
      </p:sp>
      <p:sp>
        <p:nvSpPr>
          <p:cNvPr id="121" name="Freeform 3"/>
          <p:cNvSpPr/>
          <p:nvPr/>
        </p:nvSpPr>
        <p:spPr>
          <a:xfrm>
            <a:off x="2712730" y="1696680"/>
            <a:ext cx="539737" cy="539737"/>
          </a:xfrm>
          <a:prstGeom prst="rect">
            <a:avLst/>
          </a:prstGeom>
          <a:blipFill>
            <a:blip r:embed="rId3"/>
            <a:stretch>
              <a:fillRect/>
            </a:stretch>
          </a:blipFill>
          <a:ln w="12700">
            <a:miter lim="400000"/>
          </a:ln>
        </p:spPr>
        <p:txBody>
          <a:bodyPr lIns="45719" rIns="45719"/>
          <a:lstStyle/>
          <a:p>
            <a:pPr/>
          </a:p>
        </p:txBody>
      </p:sp>
      <p:sp>
        <p:nvSpPr>
          <p:cNvPr id="122" name="Freeform 4"/>
          <p:cNvSpPr/>
          <p:nvPr/>
        </p:nvSpPr>
        <p:spPr>
          <a:xfrm>
            <a:off x="13281153" y="-299320"/>
            <a:ext cx="6775870" cy="4114801"/>
          </a:xfrm>
          <a:prstGeom prst="rect">
            <a:avLst/>
          </a:prstGeom>
          <a:blipFill>
            <a:blip r:embed="rId4"/>
            <a:stretch>
              <a:fillRect/>
            </a:stretch>
          </a:blipFill>
          <a:ln w="12700">
            <a:miter lim="400000"/>
          </a:ln>
        </p:spPr>
        <p:txBody>
          <a:bodyPr lIns="45719" rIns="45719"/>
          <a:lstStyle/>
          <a:p>
            <a:pPr/>
          </a:p>
        </p:txBody>
      </p:sp>
      <p:sp>
        <p:nvSpPr>
          <p:cNvPr id="123" name="TextBox 5"/>
          <p:cNvSpPr txBox="1"/>
          <p:nvPr/>
        </p:nvSpPr>
        <p:spPr>
          <a:xfrm>
            <a:off x="2712731" y="3227057"/>
            <a:ext cx="8233641" cy="696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300"/>
              </a:lnSpc>
              <a:defRPr sz="5400">
                <a:solidFill>
                  <a:srgbClr val="02233D"/>
                </a:solidFill>
                <a:latin typeface="League Spartan"/>
                <a:ea typeface="League Spartan"/>
                <a:cs typeface="League Spartan"/>
                <a:sym typeface="League Spartan"/>
              </a:defRPr>
            </a:lvl1pPr>
          </a:lstStyle>
          <a:p>
            <a:pPr/>
            <a:r>
              <a:t>Problem Statement</a:t>
            </a:r>
          </a:p>
        </p:txBody>
      </p:sp>
      <p:sp>
        <p:nvSpPr>
          <p:cNvPr id="124" name="TextBox 6"/>
          <p:cNvSpPr txBox="1"/>
          <p:nvPr/>
        </p:nvSpPr>
        <p:spPr>
          <a:xfrm>
            <a:off x="2712731" y="4122075"/>
            <a:ext cx="10709538" cy="386993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a:lnSpc>
                <a:spcPts val="3400"/>
              </a:lnSpc>
              <a:defRPr sz="2400">
                <a:solidFill>
                  <a:srgbClr val="00204B"/>
                </a:solidFill>
                <a:latin typeface="Codec Pro"/>
                <a:ea typeface="Codec Pro"/>
                <a:cs typeface="Codec Pro"/>
                <a:sym typeface="Codec Pro"/>
              </a:defRPr>
            </a:pPr>
            <a:r>
              <a:t>Modern customers seek highly personalized experiences tailored to their unique preferences. This challenge involves developing a Generative AI-powered solution that enhances hyper-personalization by analyzing customer profiles, social media activity, purchase history, sentiment data, and demographic details.</a:t>
            </a:r>
          </a:p>
          <a:p>
            <a:pPr algn="just">
              <a:lnSpc>
                <a:spcPts val="3400"/>
              </a:lnSpc>
            </a:pPr>
          </a:p>
          <a:p>
            <a:pPr algn="just">
              <a:lnSpc>
                <a:spcPts val="3400"/>
              </a:lnSpc>
              <a:defRPr sz="2400">
                <a:solidFill>
                  <a:srgbClr val="00204B"/>
                </a:solidFill>
                <a:latin typeface="Codec Pro"/>
                <a:ea typeface="Codec Pro"/>
                <a:cs typeface="Codec Pro"/>
                <a:sym typeface="Codec Pro"/>
              </a:defRPr>
            </a:pPr>
            <a:r>
              <a:t>The objective is to design a system that generates customized recommendations for products, services, or content while also providing actionable insights to help businesses optimize customer engagement.</a:t>
            </a:r>
          </a:p>
        </p:txBody>
      </p:sp>
      <p:sp>
        <p:nvSpPr>
          <p:cNvPr id="125" name="Freeform 7"/>
          <p:cNvSpPr/>
          <p:nvPr/>
        </p:nvSpPr>
        <p:spPr>
          <a:xfrm>
            <a:off x="13422270" y="7118605"/>
            <a:ext cx="7315201" cy="931025"/>
          </a:xfrm>
          <a:prstGeom prst="rect">
            <a:avLst/>
          </a:prstGeom>
          <a:blipFill>
            <a:blip r:embed="rId5"/>
            <a:stretch>
              <a:fillRect/>
            </a:stretch>
          </a:blipFill>
          <a:ln w="12700">
            <a:miter lim="400000"/>
          </a:ln>
        </p:spPr>
        <p:txBody>
          <a:bodyPr lIns="45719" rIns="45719"/>
          <a:lstStyle/>
          <a:p>
            <a:pPr/>
          </a:p>
        </p:txBody>
      </p:sp>
      <p:sp>
        <p:nvSpPr>
          <p:cNvPr id="126" name="Freeform 8"/>
          <p:cNvSpPr/>
          <p:nvPr/>
        </p:nvSpPr>
        <p:spPr>
          <a:xfrm>
            <a:off x="16574723" y="7331543"/>
            <a:ext cx="505148" cy="505148"/>
          </a:xfrm>
          <a:prstGeom prst="rect">
            <a:avLst/>
          </a:prstGeom>
          <a:blipFill>
            <a:blip r:embed="rId6"/>
            <a:stretch>
              <a:fillRect/>
            </a:stretch>
          </a:blipFill>
          <a:ln w="12700">
            <a:miter lim="400000"/>
          </a:ln>
        </p:spPr>
        <p:txBody>
          <a:bodyPr lIns="45719" rIns="45719"/>
          <a:lstStyle/>
          <a:p>
            <a:pPr/>
          </a:p>
        </p:txBody>
      </p:sp>
      <p:sp>
        <p:nvSpPr>
          <p:cNvPr id="127" name="Freeform 9"/>
          <p:cNvSpPr/>
          <p:nvPr/>
        </p:nvSpPr>
        <p:spPr>
          <a:xfrm>
            <a:off x="-944869" y="9102687"/>
            <a:ext cx="7315201" cy="931027"/>
          </a:xfrm>
          <a:prstGeom prst="rect">
            <a:avLst/>
          </a:prstGeom>
          <a:blipFill>
            <a:blip r:embed="rId5"/>
            <a:stretch>
              <a:fillRect/>
            </a:stretch>
          </a:blipFill>
          <a:ln w="12700">
            <a:miter lim="400000"/>
          </a:ln>
        </p:spPr>
        <p:txBody>
          <a:bodyPr lIns="45719" rIns="45719"/>
          <a:lstStyle/>
          <a:p>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F5FE"/>
        </a:solidFill>
      </p:bgPr>
    </p:bg>
    <p:spTree>
      <p:nvGrpSpPr>
        <p:cNvPr id="1" name=""/>
        <p:cNvGrpSpPr/>
        <p:nvPr/>
      </p:nvGrpSpPr>
      <p:grpSpPr>
        <a:xfrm>
          <a:off x="0" y="0"/>
          <a:ext cx="0" cy="0"/>
          <a:chOff x="0" y="0"/>
          <a:chExt cx="0" cy="0"/>
        </a:xfrm>
      </p:grpSpPr>
      <p:sp>
        <p:nvSpPr>
          <p:cNvPr id="129" name="Freeform 2"/>
          <p:cNvSpPr/>
          <p:nvPr/>
        </p:nvSpPr>
        <p:spPr>
          <a:xfrm flipH="1">
            <a:off x="-533578" y="-668981"/>
            <a:ext cx="11071704" cy="11071705"/>
          </a:xfrm>
          <a:prstGeom prst="rect">
            <a:avLst/>
          </a:prstGeom>
          <a:blipFill>
            <a:blip r:embed="rId2"/>
            <a:stretch>
              <a:fillRect/>
            </a:stretch>
          </a:blipFill>
          <a:ln w="12700">
            <a:miter lim="400000"/>
          </a:ln>
        </p:spPr>
        <p:txBody>
          <a:bodyPr lIns="45719" rIns="45719"/>
          <a:lstStyle/>
          <a:p>
            <a:pPr/>
          </a:p>
        </p:txBody>
      </p:sp>
      <p:sp>
        <p:nvSpPr>
          <p:cNvPr id="130" name="Freeform 3"/>
          <p:cNvSpPr/>
          <p:nvPr/>
        </p:nvSpPr>
        <p:spPr>
          <a:xfrm>
            <a:off x="5827921" y="1694137"/>
            <a:ext cx="539737" cy="539737"/>
          </a:xfrm>
          <a:prstGeom prst="rect">
            <a:avLst/>
          </a:prstGeom>
          <a:blipFill>
            <a:blip r:embed="rId3"/>
            <a:stretch>
              <a:fillRect/>
            </a:stretch>
          </a:blipFill>
          <a:ln w="12700">
            <a:miter lim="400000"/>
          </a:ln>
        </p:spPr>
        <p:txBody>
          <a:bodyPr lIns="45719" rIns="45719"/>
          <a:lstStyle/>
          <a:p>
            <a:pPr/>
          </a:p>
        </p:txBody>
      </p:sp>
      <p:sp>
        <p:nvSpPr>
          <p:cNvPr id="131" name="Freeform 4"/>
          <p:cNvSpPr/>
          <p:nvPr/>
        </p:nvSpPr>
        <p:spPr>
          <a:xfrm>
            <a:off x="15948054" y="8291725"/>
            <a:ext cx="7315201" cy="931027"/>
          </a:xfrm>
          <a:prstGeom prst="rect">
            <a:avLst/>
          </a:prstGeom>
          <a:blipFill>
            <a:blip r:embed="rId4"/>
            <a:stretch>
              <a:fillRect/>
            </a:stretch>
          </a:blipFill>
          <a:ln w="12700">
            <a:miter lim="400000"/>
          </a:ln>
        </p:spPr>
        <p:txBody>
          <a:bodyPr lIns="45719" rIns="45719"/>
          <a:lstStyle/>
          <a:p>
            <a:pPr/>
          </a:p>
        </p:txBody>
      </p:sp>
      <p:sp>
        <p:nvSpPr>
          <p:cNvPr id="132" name="Freeform 5"/>
          <p:cNvSpPr/>
          <p:nvPr/>
        </p:nvSpPr>
        <p:spPr>
          <a:xfrm>
            <a:off x="16416514" y="8504666"/>
            <a:ext cx="505148" cy="505147"/>
          </a:xfrm>
          <a:prstGeom prst="rect">
            <a:avLst/>
          </a:prstGeom>
          <a:blipFill>
            <a:blip r:embed="rId5"/>
            <a:stretch>
              <a:fillRect/>
            </a:stretch>
          </a:blipFill>
          <a:ln w="12700">
            <a:miter lim="400000"/>
          </a:ln>
        </p:spPr>
        <p:txBody>
          <a:bodyPr lIns="45719" rIns="45719"/>
          <a:lstStyle/>
          <a:p>
            <a:pPr/>
          </a:p>
        </p:txBody>
      </p:sp>
      <p:sp>
        <p:nvSpPr>
          <p:cNvPr id="133" name="Freeform 6"/>
          <p:cNvSpPr/>
          <p:nvPr/>
        </p:nvSpPr>
        <p:spPr>
          <a:xfrm>
            <a:off x="-3853158" y="8082826"/>
            <a:ext cx="7315201" cy="931027"/>
          </a:xfrm>
          <a:prstGeom prst="rect">
            <a:avLst/>
          </a:prstGeom>
          <a:blipFill>
            <a:blip r:embed="rId4"/>
            <a:stretch>
              <a:fillRect/>
            </a:stretch>
          </a:blipFill>
          <a:ln w="12700">
            <a:miter lim="400000"/>
          </a:ln>
        </p:spPr>
        <p:txBody>
          <a:bodyPr lIns="45719" rIns="45719"/>
          <a:lstStyle/>
          <a:p>
            <a:pPr/>
          </a:p>
        </p:txBody>
      </p:sp>
      <p:sp>
        <p:nvSpPr>
          <p:cNvPr id="134" name="TextBox 7"/>
          <p:cNvSpPr txBox="1"/>
          <p:nvPr/>
        </p:nvSpPr>
        <p:spPr>
          <a:xfrm>
            <a:off x="6797161" y="2736195"/>
            <a:ext cx="9619355" cy="8008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6100"/>
              </a:lnSpc>
              <a:defRPr sz="6200">
                <a:solidFill>
                  <a:srgbClr val="02233D"/>
                </a:solidFill>
                <a:latin typeface="League Spartan"/>
                <a:ea typeface="League Spartan"/>
                <a:cs typeface="League Spartan"/>
                <a:sym typeface="League Spartan"/>
              </a:defRPr>
            </a:lvl1pPr>
          </a:lstStyle>
          <a:p>
            <a:pPr/>
            <a:r>
              <a:t>Goal</a:t>
            </a:r>
          </a:p>
        </p:txBody>
      </p:sp>
      <p:sp>
        <p:nvSpPr>
          <p:cNvPr id="135" name="TextBox 8"/>
          <p:cNvSpPr txBox="1"/>
          <p:nvPr/>
        </p:nvSpPr>
        <p:spPr>
          <a:xfrm>
            <a:off x="6916112" y="3758215"/>
            <a:ext cx="9500403" cy="336054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800"/>
              </a:lnSpc>
              <a:defRPr sz="2700">
                <a:solidFill>
                  <a:srgbClr val="00204B"/>
                </a:solidFill>
                <a:latin typeface="Codec Pro"/>
                <a:ea typeface="Codec Pro"/>
                <a:cs typeface="Codec Pro"/>
                <a:sym typeface="Codec Pro"/>
              </a:defRPr>
            </a:lvl1pPr>
          </a:lstStyle>
          <a:p>
            <a:pPr/>
            <a:r>
              <a:t>The goal is to build a Generative AI-powered solution that delivers highly personalized recommendations, helping businesses enhance customer satisfaction, boost retention, and drive revenue growth. Additionally, the solution aims to provide actionable insights that enable businesses to refine their marketing strategies and improve overall customer engagement.</a:t>
            </a:r>
          </a:p>
        </p:txBody>
      </p:sp>
      <p:sp>
        <p:nvSpPr>
          <p:cNvPr id="136" name="Freeform 9"/>
          <p:cNvSpPr/>
          <p:nvPr/>
        </p:nvSpPr>
        <p:spPr>
          <a:xfrm>
            <a:off x="15155820" y="-556610"/>
            <a:ext cx="4553603" cy="4114801"/>
          </a:xfrm>
          <a:prstGeom prst="rect">
            <a:avLst/>
          </a:prstGeom>
          <a:blipFill>
            <a:blip r:embed="rId6"/>
            <a:stretch>
              <a:fillRect/>
            </a:stretch>
          </a:blipFill>
          <a:ln w="12700">
            <a:miter lim="400000"/>
          </a:ln>
        </p:spPr>
        <p:txBody>
          <a:bodyPr lIns="45719" rIns="45719"/>
          <a:lstStyle/>
          <a:p>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2777B6"/>
            </a:gs>
            <a:gs pos="100000">
              <a:srgbClr val="050B39"/>
            </a:gs>
          </a:gsLst>
          <a:lin ang="0" scaled="0"/>
        </a:gradFill>
      </p:bgPr>
    </p:bg>
    <p:spTree>
      <p:nvGrpSpPr>
        <p:cNvPr id="1" name=""/>
        <p:cNvGrpSpPr/>
        <p:nvPr/>
      </p:nvGrpSpPr>
      <p:grpSpPr>
        <a:xfrm>
          <a:off x="0" y="0"/>
          <a:ext cx="0" cy="0"/>
          <a:chOff x="0" y="0"/>
          <a:chExt cx="0" cy="0"/>
        </a:xfrm>
      </p:grpSpPr>
      <p:sp>
        <p:nvSpPr>
          <p:cNvPr id="138" name="Freeform 2"/>
          <p:cNvSpPr/>
          <p:nvPr/>
        </p:nvSpPr>
        <p:spPr>
          <a:xfrm flipH="1" rot="5739131">
            <a:off x="-1624708" y="-639850"/>
            <a:ext cx="7801631" cy="7801631"/>
          </a:xfrm>
          <a:prstGeom prst="rect">
            <a:avLst/>
          </a:prstGeom>
          <a:blipFill>
            <a:blip r:embed="rId2"/>
            <a:stretch>
              <a:fillRect/>
            </a:stretch>
          </a:blipFill>
          <a:ln w="12700">
            <a:miter lim="400000"/>
          </a:ln>
        </p:spPr>
        <p:txBody>
          <a:bodyPr lIns="45719" rIns="45719"/>
          <a:lstStyle/>
          <a:p>
            <a:pPr/>
          </a:p>
        </p:txBody>
      </p:sp>
      <p:sp>
        <p:nvSpPr>
          <p:cNvPr id="139" name="Freeform 3"/>
          <p:cNvSpPr/>
          <p:nvPr/>
        </p:nvSpPr>
        <p:spPr>
          <a:xfrm rot="19033409">
            <a:off x="10882623" y="1571678"/>
            <a:ext cx="11421234" cy="8780074"/>
          </a:xfrm>
          <a:prstGeom prst="rect">
            <a:avLst/>
          </a:prstGeom>
          <a:blipFill>
            <a:blip r:embed="rId3"/>
            <a:stretch>
              <a:fillRect/>
            </a:stretch>
          </a:blipFill>
          <a:ln w="12700">
            <a:miter lim="400000"/>
          </a:ln>
        </p:spPr>
        <p:txBody>
          <a:bodyPr lIns="45719" rIns="45719"/>
          <a:lstStyle/>
          <a:p>
            <a:pPr/>
          </a:p>
        </p:txBody>
      </p:sp>
      <p:sp>
        <p:nvSpPr>
          <p:cNvPr id="140" name="Freeform 4"/>
          <p:cNvSpPr/>
          <p:nvPr/>
        </p:nvSpPr>
        <p:spPr>
          <a:xfrm>
            <a:off x="2712730" y="1696680"/>
            <a:ext cx="539737" cy="539737"/>
          </a:xfrm>
          <a:prstGeom prst="rect">
            <a:avLst/>
          </a:prstGeom>
          <a:blipFill>
            <a:blip r:embed="rId4"/>
            <a:stretch>
              <a:fillRect/>
            </a:stretch>
          </a:blipFill>
          <a:ln w="12700">
            <a:miter lim="400000"/>
          </a:ln>
        </p:spPr>
        <p:txBody>
          <a:bodyPr lIns="45719" rIns="45719"/>
          <a:lstStyle/>
          <a:p>
            <a:pPr/>
          </a:p>
        </p:txBody>
      </p:sp>
      <p:sp>
        <p:nvSpPr>
          <p:cNvPr id="141" name="TextBox 5"/>
          <p:cNvSpPr txBox="1"/>
          <p:nvPr/>
        </p:nvSpPr>
        <p:spPr>
          <a:xfrm>
            <a:off x="516993" y="709014"/>
            <a:ext cx="8233641" cy="74852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700"/>
              </a:lnSpc>
              <a:defRPr sz="5800">
                <a:solidFill>
                  <a:srgbClr val="FFFFFF"/>
                </a:solidFill>
                <a:latin typeface="League Spartan"/>
                <a:ea typeface="League Spartan"/>
                <a:cs typeface="League Spartan"/>
                <a:sym typeface="League Spartan"/>
              </a:defRPr>
            </a:lvl1pPr>
          </a:lstStyle>
          <a:p>
            <a:pPr/>
            <a:r>
              <a:t>Technology Stack</a:t>
            </a:r>
          </a:p>
        </p:txBody>
      </p:sp>
      <p:sp>
        <p:nvSpPr>
          <p:cNvPr id="142" name="Freeform 6"/>
          <p:cNvSpPr/>
          <p:nvPr/>
        </p:nvSpPr>
        <p:spPr>
          <a:xfrm>
            <a:off x="16416514" y="8832335"/>
            <a:ext cx="505148" cy="505148"/>
          </a:xfrm>
          <a:prstGeom prst="rect">
            <a:avLst/>
          </a:prstGeom>
          <a:blipFill>
            <a:blip r:embed="rId5"/>
            <a:stretch>
              <a:fillRect/>
            </a:stretch>
          </a:blipFill>
          <a:ln w="12700">
            <a:miter lim="400000"/>
          </a:ln>
        </p:spPr>
        <p:txBody>
          <a:bodyPr lIns="45719" rIns="45719"/>
          <a:lstStyle/>
          <a:p>
            <a:pPr/>
          </a:p>
        </p:txBody>
      </p:sp>
      <p:sp>
        <p:nvSpPr>
          <p:cNvPr id="143" name="Freeform 7"/>
          <p:cNvSpPr/>
          <p:nvPr/>
        </p:nvSpPr>
        <p:spPr>
          <a:xfrm rot="19033409">
            <a:off x="11035023" y="1724078"/>
            <a:ext cx="11421234" cy="8780074"/>
          </a:xfrm>
          <a:prstGeom prst="rect">
            <a:avLst/>
          </a:prstGeom>
          <a:blipFill>
            <a:blip r:embed="rId3"/>
            <a:stretch>
              <a:fillRect/>
            </a:stretch>
          </a:blipFill>
          <a:ln w="12700">
            <a:miter lim="400000"/>
          </a:ln>
        </p:spPr>
        <p:txBody>
          <a:bodyPr lIns="45719" rIns="45719"/>
          <a:lstStyle/>
          <a:p>
            <a:pPr/>
          </a:p>
        </p:txBody>
      </p:sp>
      <p:sp>
        <p:nvSpPr>
          <p:cNvPr id="144" name="TextBox 8"/>
          <p:cNvSpPr txBox="1"/>
          <p:nvPr/>
        </p:nvSpPr>
        <p:spPr>
          <a:xfrm>
            <a:off x="2712730" y="2599389"/>
            <a:ext cx="11169255" cy="54724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777240" indent="-388620">
              <a:lnSpc>
                <a:spcPts val="5000"/>
              </a:lnSpc>
              <a:buSzPct val="100000"/>
              <a:buFont typeface="Arial"/>
              <a:buChar char="•"/>
              <a:defRPr sz="3600">
                <a:solidFill>
                  <a:srgbClr val="FFFFFF"/>
                </a:solidFill>
                <a:latin typeface="League Spartan"/>
                <a:ea typeface="League Spartan"/>
                <a:cs typeface="League Spartan"/>
                <a:sym typeface="League Spartan"/>
              </a:defRPr>
            </a:pPr>
            <a:r>
              <a:t>Language : </a:t>
            </a:r>
          </a:p>
          <a:p>
            <a:pPr lvl="3" marL="1684035" indent="-421008">
              <a:lnSpc>
                <a:spcPts val="3600"/>
              </a:lnSpc>
              <a:buSzPct val="100000"/>
              <a:buFont typeface="Arial"/>
              <a:buChar char="￭"/>
              <a:defRPr sz="2600">
                <a:solidFill>
                  <a:srgbClr val="FFFFFF"/>
                </a:solidFill>
                <a:latin typeface="League Spartan"/>
                <a:ea typeface="League Spartan"/>
                <a:cs typeface="League Spartan"/>
                <a:sym typeface="League Spartan"/>
              </a:defRPr>
            </a:pPr>
            <a:r>
              <a:t>Python</a:t>
            </a:r>
          </a:p>
          <a:p>
            <a:pPr lvl="1" marL="777240" indent="-388620">
              <a:lnSpc>
                <a:spcPts val="5000"/>
              </a:lnSpc>
              <a:buSzPct val="100000"/>
              <a:buFont typeface="Arial"/>
              <a:buChar char="•"/>
              <a:defRPr sz="3600">
                <a:solidFill>
                  <a:srgbClr val="FFFFFF"/>
                </a:solidFill>
                <a:latin typeface="League Spartan"/>
                <a:ea typeface="League Spartan"/>
                <a:cs typeface="League Spartan"/>
                <a:sym typeface="League Spartan"/>
              </a:defRPr>
            </a:pPr>
            <a:r>
              <a:t>ML Models &amp; Libraries : </a:t>
            </a:r>
          </a:p>
          <a:p>
            <a:pPr lvl="3" marL="1554499" indent="-388625">
              <a:lnSpc>
                <a:spcPts val="3300"/>
              </a:lnSpc>
              <a:buSzPct val="100000"/>
              <a:buFont typeface="Arial"/>
              <a:buChar char="￭"/>
              <a:defRPr sz="2400">
                <a:solidFill>
                  <a:srgbClr val="FFFFFF"/>
                </a:solidFill>
                <a:latin typeface="League Spartan"/>
                <a:ea typeface="League Spartan"/>
                <a:cs typeface="League Spartan"/>
                <a:sym typeface="League Spartan"/>
              </a:defRPr>
            </a:pPr>
            <a:r>
              <a:t>Transformers </a:t>
            </a:r>
          </a:p>
          <a:p>
            <a:pPr lvl="3" marL="1554499" indent="-388625">
              <a:lnSpc>
                <a:spcPts val="3300"/>
              </a:lnSpc>
              <a:buSzPct val="100000"/>
              <a:buFont typeface="Arial"/>
              <a:buChar char="￭"/>
              <a:defRPr sz="2400">
                <a:solidFill>
                  <a:srgbClr val="FFFFFF"/>
                </a:solidFill>
                <a:latin typeface="League Spartan"/>
                <a:ea typeface="League Spartan"/>
                <a:cs typeface="League Spartan"/>
                <a:sym typeface="League Spartan"/>
              </a:defRPr>
            </a:pPr>
            <a:r>
              <a:t>Touch </a:t>
            </a:r>
          </a:p>
          <a:p>
            <a:pPr lvl="3" marL="1554499" indent="-388625">
              <a:lnSpc>
                <a:spcPts val="3300"/>
              </a:lnSpc>
              <a:buSzPct val="100000"/>
              <a:buFont typeface="Arial"/>
              <a:buChar char="￭"/>
              <a:defRPr sz="2400">
                <a:solidFill>
                  <a:srgbClr val="FFFFFF"/>
                </a:solidFill>
                <a:latin typeface="League Spartan"/>
                <a:ea typeface="League Spartan"/>
                <a:cs typeface="League Spartan"/>
                <a:sym typeface="League Spartan"/>
              </a:defRPr>
            </a:pPr>
            <a:r>
              <a:t>Langchain </a:t>
            </a:r>
          </a:p>
          <a:p>
            <a:pPr lvl="3" marL="1554499" indent="-388625">
              <a:lnSpc>
                <a:spcPts val="3300"/>
              </a:lnSpc>
              <a:buSzPct val="100000"/>
              <a:buFont typeface="Arial"/>
              <a:buChar char="￭"/>
              <a:defRPr sz="2400">
                <a:solidFill>
                  <a:srgbClr val="FFFFFF"/>
                </a:solidFill>
                <a:latin typeface="League Spartan"/>
                <a:ea typeface="League Spartan"/>
                <a:cs typeface="League Spartan"/>
                <a:sym typeface="League Spartan"/>
              </a:defRPr>
            </a:pPr>
            <a:r>
              <a:t>ChromaDB</a:t>
            </a:r>
          </a:p>
          <a:p>
            <a:pPr lvl="3" marL="1554499" indent="-388625">
              <a:lnSpc>
                <a:spcPts val="3300"/>
              </a:lnSpc>
              <a:buSzPct val="100000"/>
              <a:buFont typeface="Arial"/>
              <a:buChar char="￭"/>
              <a:defRPr sz="2400">
                <a:solidFill>
                  <a:srgbClr val="FFFFFF"/>
                </a:solidFill>
                <a:latin typeface="League Spartan"/>
                <a:ea typeface="League Spartan"/>
                <a:cs typeface="League Spartan"/>
                <a:sym typeface="League Spartan"/>
              </a:defRPr>
            </a:pPr>
            <a:r>
              <a:t>Hugging Face</a:t>
            </a:r>
          </a:p>
          <a:p>
            <a:pPr lvl="3" marL="1554499" indent="-388625">
              <a:lnSpc>
                <a:spcPts val="3300"/>
              </a:lnSpc>
              <a:buSzPct val="100000"/>
              <a:buFont typeface="Arial"/>
              <a:buChar char="￭"/>
              <a:defRPr sz="2400">
                <a:solidFill>
                  <a:srgbClr val="FFFFFF"/>
                </a:solidFill>
                <a:latin typeface="League Spartan"/>
                <a:ea typeface="League Spartan"/>
                <a:cs typeface="League Spartan"/>
                <a:sym typeface="League Spartan"/>
              </a:defRPr>
            </a:pPr>
            <a:r>
              <a:t>Pandas</a:t>
            </a:r>
          </a:p>
          <a:p>
            <a:pPr lvl="3" marL="1554499" indent="-388625">
              <a:lnSpc>
                <a:spcPts val="3300"/>
              </a:lnSpc>
              <a:buSzPct val="100000"/>
              <a:buFont typeface="Arial"/>
              <a:buChar char="￭"/>
              <a:defRPr sz="2400">
                <a:solidFill>
                  <a:srgbClr val="FFFFFF"/>
                </a:solidFill>
                <a:latin typeface="League Spartan"/>
                <a:ea typeface="League Spartan"/>
                <a:cs typeface="League Spartan"/>
                <a:sym typeface="League Spartan"/>
              </a:defRPr>
            </a:pPr>
            <a:r>
              <a:t>Faker</a:t>
            </a:r>
          </a:p>
          <a:p>
            <a:pPr lvl="3" marL="1554499" indent="-388625">
              <a:lnSpc>
                <a:spcPts val="3300"/>
              </a:lnSpc>
              <a:buSzPct val="100000"/>
              <a:buFont typeface="Arial"/>
              <a:buChar char="￭"/>
              <a:defRPr sz="2400">
                <a:solidFill>
                  <a:srgbClr val="FFFFFF"/>
                </a:solidFill>
                <a:latin typeface="League Spartan"/>
                <a:ea typeface="League Spartan"/>
                <a:cs typeface="League Spartan"/>
                <a:sym typeface="League Spartan"/>
              </a:defRPr>
            </a:pPr>
            <a:r>
              <a:t>Streamlit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F5FE"/>
        </a:solidFill>
      </p:bgPr>
    </p:bg>
    <p:spTree>
      <p:nvGrpSpPr>
        <p:cNvPr id="1" name=""/>
        <p:cNvGrpSpPr/>
        <p:nvPr/>
      </p:nvGrpSpPr>
      <p:grpSpPr>
        <a:xfrm>
          <a:off x="0" y="0"/>
          <a:ext cx="0" cy="0"/>
          <a:chOff x="0" y="0"/>
          <a:chExt cx="0" cy="0"/>
        </a:xfrm>
      </p:grpSpPr>
      <p:sp>
        <p:nvSpPr>
          <p:cNvPr id="146" name="Freeform 2"/>
          <p:cNvSpPr/>
          <p:nvPr/>
        </p:nvSpPr>
        <p:spPr>
          <a:xfrm>
            <a:off x="-1914046" y="-527383"/>
            <a:ext cx="6775868" cy="4114801"/>
          </a:xfrm>
          <a:prstGeom prst="rect">
            <a:avLst/>
          </a:prstGeom>
          <a:blipFill>
            <a:blip r:embed="rId2"/>
            <a:stretch>
              <a:fillRect/>
            </a:stretch>
          </a:blipFill>
          <a:ln w="12700">
            <a:miter lim="400000"/>
          </a:ln>
        </p:spPr>
        <p:txBody>
          <a:bodyPr lIns="45719" rIns="45719"/>
          <a:lstStyle/>
          <a:p>
            <a:pPr/>
          </a:p>
        </p:txBody>
      </p:sp>
      <p:sp>
        <p:nvSpPr>
          <p:cNvPr id="147" name="TextBox 3"/>
          <p:cNvSpPr txBox="1"/>
          <p:nvPr/>
        </p:nvSpPr>
        <p:spPr>
          <a:xfrm>
            <a:off x="3033352" y="454358"/>
            <a:ext cx="12664504" cy="109154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8300"/>
              </a:lnSpc>
              <a:defRPr sz="8500">
                <a:solidFill>
                  <a:srgbClr val="02233D"/>
                </a:solidFill>
                <a:latin typeface="League Spartan"/>
                <a:ea typeface="League Spartan"/>
                <a:cs typeface="League Spartan"/>
                <a:sym typeface="League Spartan"/>
              </a:defRPr>
            </a:lvl1pPr>
          </a:lstStyle>
          <a:p>
            <a:pPr/>
            <a:r>
              <a:t>Technical Overview</a:t>
            </a:r>
          </a:p>
        </p:txBody>
      </p:sp>
      <p:sp>
        <p:nvSpPr>
          <p:cNvPr id="148" name="Freeform 4"/>
          <p:cNvSpPr/>
          <p:nvPr/>
        </p:nvSpPr>
        <p:spPr>
          <a:xfrm>
            <a:off x="14758046" y="-2522163"/>
            <a:ext cx="7875379" cy="8104362"/>
          </a:xfrm>
          <a:prstGeom prst="rect">
            <a:avLst/>
          </a:prstGeom>
          <a:blipFill>
            <a:blip r:embed="rId3"/>
            <a:stretch>
              <a:fillRect/>
            </a:stretch>
          </a:blipFill>
          <a:ln w="12700">
            <a:miter lim="400000"/>
          </a:ln>
        </p:spPr>
        <p:txBody>
          <a:bodyPr lIns="45719" rIns="45719"/>
          <a:lstStyle/>
          <a:p>
            <a:pPr/>
          </a:p>
        </p:txBody>
      </p:sp>
      <p:sp>
        <p:nvSpPr>
          <p:cNvPr id="149" name="Freeform 5"/>
          <p:cNvSpPr/>
          <p:nvPr/>
        </p:nvSpPr>
        <p:spPr>
          <a:xfrm>
            <a:off x="14261966" y="6850330"/>
            <a:ext cx="6775869" cy="4114801"/>
          </a:xfrm>
          <a:prstGeom prst="rect">
            <a:avLst/>
          </a:prstGeom>
          <a:blipFill>
            <a:blip r:embed="rId4"/>
            <a:stretch>
              <a:fillRect/>
            </a:stretch>
          </a:blipFill>
          <a:ln w="12700">
            <a:miter lim="400000"/>
          </a:ln>
        </p:spPr>
        <p:txBody>
          <a:bodyPr lIns="45719" rIns="45719"/>
          <a:lstStyle/>
          <a:p>
            <a:pPr/>
          </a:p>
        </p:txBody>
      </p:sp>
      <p:pic>
        <p:nvPicPr>
          <p:cNvPr id="150" name="Picture 6" descr="Picture 6"/>
          <p:cNvPicPr>
            <a:picLocks noChangeAspect="0"/>
          </p:cNvPicPr>
          <p:nvPr>
            <a:videoFile r:link="rId5"/>
            <p:extLst>
              <p:ext uri="{DAA4B4D4-6D71-4841-9C94-3DE7FCFB9230}">
                <p14:media xmlns:p14="http://schemas.microsoft.com/office/powerpoint/2010/main" r:embed="rId6"/>
              </p:ext>
            </p:extLst>
          </p:nvPr>
        </p:nvPicPr>
        <p:blipFill>
          <a:blip r:embed="rId7">
            <a:extLst/>
          </a:blip>
          <a:stretch>
            <a:fillRect/>
          </a:stretch>
        </p:blipFill>
        <p:spPr>
          <a:xfrm>
            <a:off x="2117802" y="2294404"/>
            <a:ext cx="14495604" cy="690465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4634" fill="hold"/>
                                        <p:tgtEl>
                                          <p:spTgt spid="15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7" fill="hold" display="0">
                  <p:stCondLst>
                    <p:cond delay="indefinite"/>
                  </p:stCondLst>
                </p:cTn>
                <p:tgtEl>
                  <p:spTgt spid="150"/>
                </p:tgtEl>
              </p:cMediaNode>
            </p:video>
            <p:seq concurrent="1" prevAc="none" nextAc="seek">
              <p:cTn id="8" evtFilter="cancelBubble" nodeType="interactiveSeq" restart="whenNotActive" fill="hold">
                <p:stCondLst>
                  <p:cond delay="0" evt="onClick">
                    <p:tgtEl>
                      <p:spTgt spid="150"/>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50"/>
                                        </p:tgtEl>
                                      </p:cBhvr>
                                    </p:cmd>
                                  </p:childTnLst>
                                </p:cTn>
                              </p:par>
                            </p:childTnLst>
                          </p:cTn>
                        </p:par>
                      </p:childTnLst>
                    </p:cTn>
                  </p:par>
                </p:childTnLst>
              </p:cTn>
              <p:nextCondLst>
                <p:cond delay="0" evt="onClick">
                  <p:tgtEl>
                    <p:spTgt spid="150"/>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F5FE"/>
        </a:solidFill>
      </p:bgPr>
    </p:bg>
    <p:spTree>
      <p:nvGrpSpPr>
        <p:cNvPr id="1" name=""/>
        <p:cNvGrpSpPr/>
        <p:nvPr/>
      </p:nvGrpSpPr>
      <p:grpSpPr>
        <a:xfrm>
          <a:off x="0" y="0"/>
          <a:ext cx="0" cy="0"/>
          <a:chOff x="0" y="0"/>
          <a:chExt cx="0" cy="0"/>
        </a:xfrm>
      </p:grpSpPr>
      <p:sp>
        <p:nvSpPr>
          <p:cNvPr id="152" name="Freeform 2"/>
          <p:cNvSpPr/>
          <p:nvPr/>
        </p:nvSpPr>
        <p:spPr>
          <a:xfrm flipH="1">
            <a:off x="-524053" y="-668981"/>
            <a:ext cx="11071704" cy="11071705"/>
          </a:xfrm>
          <a:prstGeom prst="rect">
            <a:avLst/>
          </a:prstGeom>
          <a:blipFill>
            <a:blip r:embed="rId2"/>
            <a:stretch>
              <a:fillRect/>
            </a:stretch>
          </a:blipFill>
          <a:ln w="12700">
            <a:miter lim="400000"/>
          </a:ln>
        </p:spPr>
        <p:txBody>
          <a:bodyPr lIns="45719" rIns="45719"/>
          <a:lstStyle/>
          <a:p>
            <a:pPr/>
          </a:p>
        </p:txBody>
      </p:sp>
      <p:sp>
        <p:nvSpPr>
          <p:cNvPr id="153" name="Freeform 3"/>
          <p:cNvSpPr/>
          <p:nvPr/>
        </p:nvSpPr>
        <p:spPr>
          <a:xfrm>
            <a:off x="7054428" y="1936187"/>
            <a:ext cx="539737" cy="539737"/>
          </a:xfrm>
          <a:prstGeom prst="rect">
            <a:avLst/>
          </a:prstGeom>
          <a:blipFill>
            <a:blip r:embed="rId3"/>
            <a:stretch>
              <a:fillRect/>
            </a:stretch>
          </a:blipFill>
          <a:ln w="12700">
            <a:miter lim="400000"/>
          </a:ln>
        </p:spPr>
        <p:txBody>
          <a:bodyPr lIns="45719" rIns="45719"/>
          <a:lstStyle/>
          <a:p>
            <a:pPr/>
          </a:p>
        </p:txBody>
      </p:sp>
      <p:sp>
        <p:nvSpPr>
          <p:cNvPr id="154" name="Freeform 4"/>
          <p:cNvSpPr/>
          <p:nvPr/>
        </p:nvSpPr>
        <p:spPr>
          <a:xfrm>
            <a:off x="15948054" y="8291725"/>
            <a:ext cx="7315201" cy="931027"/>
          </a:xfrm>
          <a:prstGeom prst="rect">
            <a:avLst/>
          </a:prstGeom>
          <a:blipFill>
            <a:blip r:embed="rId4"/>
            <a:stretch>
              <a:fillRect/>
            </a:stretch>
          </a:blipFill>
          <a:ln w="12700">
            <a:miter lim="400000"/>
          </a:ln>
        </p:spPr>
        <p:txBody>
          <a:bodyPr lIns="45719" rIns="45719"/>
          <a:lstStyle/>
          <a:p>
            <a:pPr/>
          </a:p>
        </p:txBody>
      </p:sp>
      <p:sp>
        <p:nvSpPr>
          <p:cNvPr id="155" name="Freeform 5"/>
          <p:cNvSpPr/>
          <p:nvPr/>
        </p:nvSpPr>
        <p:spPr>
          <a:xfrm>
            <a:off x="16416514" y="8504666"/>
            <a:ext cx="505148" cy="505147"/>
          </a:xfrm>
          <a:prstGeom prst="rect">
            <a:avLst/>
          </a:prstGeom>
          <a:blipFill>
            <a:blip r:embed="rId5"/>
            <a:stretch>
              <a:fillRect/>
            </a:stretch>
          </a:blipFill>
          <a:ln w="12700">
            <a:miter lim="400000"/>
          </a:ln>
        </p:spPr>
        <p:txBody>
          <a:bodyPr lIns="45719" rIns="45719"/>
          <a:lstStyle/>
          <a:p>
            <a:pPr/>
          </a:p>
        </p:txBody>
      </p:sp>
      <p:sp>
        <p:nvSpPr>
          <p:cNvPr id="156" name="Freeform 6"/>
          <p:cNvSpPr/>
          <p:nvPr/>
        </p:nvSpPr>
        <p:spPr>
          <a:xfrm>
            <a:off x="-3853158" y="8082826"/>
            <a:ext cx="7315201" cy="931027"/>
          </a:xfrm>
          <a:prstGeom prst="rect">
            <a:avLst/>
          </a:prstGeom>
          <a:blipFill>
            <a:blip r:embed="rId4"/>
            <a:stretch>
              <a:fillRect/>
            </a:stretch>
          </a:blipFill>
          <a:ln w="12700">
            <a:miter lim="400000"/>
          </a:ln>
        </p:spPr>
        <p:txBody>
          <a:bodyPr lIns="45719" rIns="45719"/>
          <a:lstStyle/>
          <a:p>
            <a:pPr/>
          </a:p>
        </p:txBody>
      </p:sp>
      <p:sp>
        <p:nvSpPr>
          <p:cNvPr id="157" name="TextBox 7"/>
          <p:cNvSpPr txBox="1"/>
          <p:nvPr/>
        </p:nvSpPr>
        <p:spPr>
          <a:xfrm>
            <a:off x="1028700" y="464759"/>
            <a:ext cx="9619354" cy="8008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6100"/>
              </a:lnSpc>
              <a:defRPr sz="6200">
                <a:solidFill>
                  <a:srgbClr val="02233D"/>
                </a:solidFill>
                <a:latin typeface="League Spartan"/>
                <a:ea typeface="League Spartan"/>
                <a:cs typeface="League Spartan"/>
                <a:sym typeface="League Spartan"/>
              </a:defRPr>
            </a:lvl1pPr>
          </a:lstStyle>
          <a:p>
            <a:pPr/>
            <a:r>
              <a:t>Advantages</a:t>
            </a:r>
          </a:p>
        </p:txBody>
      </p:sp>
      <p:sp>
        <p:nvSpPr>
          <p:cNvPr id="158" name="TextBox 8"/>
          <p:cNvSpPr txBox="1"/>
          <p:nvPr/>
        </p:nvSpPr>
        <p:spPr>
          <a:xfrm>
            <a:off x="7324296" y="2795069"/>
            <a:ext cx="8534369" cy="60672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507182" indent="-253592">
              <a:lnSpc>
                <a:spcPts val="3200"/>
              </a:lnSpc>
              <a:buSzPct val="100000"/>
              <a:buFont typeface="Arial"/>
              <a:buChar char="•"/>
              <a:defRPr b="1" sz="2300">
                <a:solidFill>
                  <a:srgbClr val="00204B"/>
                </a:solidFill>
                <a:latin typeface="Codec Pro Bold"/>
                <a:ea typeface="Codec Pro Bold"/>
                <a:cs typeface="Codec Pro Bold"/>
                <a:sym typeface="Codec Pro Bold"/>
              </a:defRPr>
            </a:pPr>
            <a:r>
              <a:t>Enhanced Customer Experience: </a:t>
            </a:r>
            <a:r>
              <a:rPr b="0">
                <a:latin typeface="Codec Pro"/>
                <a:ea typeface="Codec Pro"/>
                <a:cs typeface="Codec Pro"/>
                <a:sym typeface="Codec Pro"/>
              </a:rPr>
              <a:t>Tailored recommendations create more relevant and meaningful interactions, increasing customer satisfaction.</a:t>
            </a:r>
            <a:endParaRPr b="0">
              <a:latin typeface="Codec Pro"/>
              <a:ea typeface="Codec Pro"/>
              <a:cs typeface="Codec Pro"/>
              <a:sym typeface="Codec Pro"/>
            </a:endParaRPr>
          </a:p>
          <a:p>
            <a:pPr lvl="1" marL="507182" indent="-253592">
              <a:lnSpc>
                <a:spcPts val="3200"/>
              </a:lnSpc>
              <a:buSzPct val="100000"/>
              <a:buFont typeface="Arial"/>
              <a:buChar char="•"/>
              <a:defRPr b="1" sz="2300">
                <a:solidFill>
                  <a:srgbClr val="00204B"/>
                </a:solidFill>
                <a:latin typeface="Codec Pro Bold"/>
                <a:ea typeface="Codec Pro Bold"/>
                <a:cs typeface="Codec Pro Bold"/>
                <a:sym typeface="Codec Pro Bold"/>
              </a:defRPr>
            </a:pPr>
            <a:r>
              <a:t>Improved Customer Retention:</a:t>
            </a:r>
            <a:r>
              <a:rPr b="0">
                <a:latin typeface="Codec Pro"/>
                <a:ea typeface="Codec Pro"/>
                <a:cs typeface="Codec Pro"/>
                <a:sym typeface="Codec Pro"/>
              </a:rPr>
              <a:t> Personalized experiences foster stronger customer loyalty, reducing churn rates.</a:t>
            </a:r>
            <a:endParaRPr b="0">
              <a:latin typeface="Codec Pro"/>
              <a:ea typeface="Codec Pro"/>
              <a:cs typeface="Codec Pro"/>
              <a:sym typeface="Codec Pro"/>
            </a:endParaRPr>
          </a:p>
          <a:p>
            <a:pPr lvl="1" marL="507182" indent="-253592">
              <a:lnSpc>
                <a:spcPts val="3200"/>
              </a:lnSpc>
              <a:buSzPct val="100000"/>
              <a:buFont typeface="Arial"/>
              <a:buChar char="•"/>
              <a:defRPr b="1" sz="2300">
                <a:solidFill>
                  <a:srgbClr val="00204B"/>
                </a:solidFill>
                <a:latin typeface="Codec Pro Bold"/>
                <a:ea typeface="Codec Pro Bold"/>
                <a:cs typeface="Codec Pro Bold"/>
                <a:sym typeface="Codec Pro Bold"/>
              </a:defRPr>
            </a:pPr>
            <a:r>
              <a:t>Data-Driven Insights:</a:t>
            </a:r>
            <a:r>
              <a:rPr b="0">
                <a:latin typeface="Codec Pro"/>
                <a:ea typeface="Codec Pro"/>
                <a:cs typeface="Codec Pro"/>
                <a:sym typeface="Codec Pro"/>
              </a:rPr>
              <a:t> The system provides valuable insights into customer behaviour, helping businesses make informed decisions.</a:t>
            </a:r>
            <a:endParaRPr b="0">
              <a:latin typeface="Codec Pro"/>
              <a:ea typeface="Codec Pro"/>
              <a:cs typeface="Codec Pro"/>
              <a:sym typeface="Codec Pro"/>
            </a:endParaRPr>
          </a:p>
          <a:p>
            <a:pPr lvl="1" marL="507182" indent="-253592">
              <a:lnSpc>
                <a:spcPts val="3200"/>
              </a:lnSpc>
              <a:buSzPct val="100000"/>
              <a:buFont typeface="Arial"/>
              <a:buChar char="•"/>
              <a:defRPr b="1" sz="2300">
                <a:solidFill>
                  <a:srgbClr val="00204B"/>
                </a:solidFill>
                <a:latin typeface="Codec Pro Bold"/>
                <a:ea typeface="Codec Pro Bold"/>
                <a:cs typeface="Codec Pro Bold"/>
                <a:sym typeface="Codec Pro Bold"/>
              </a:defRPr>
            </a:pPr>
            <a:r>
              <a:t>Increased Revenue:</a:t>
            </a:r>
            <a:r>
              <a:rPr b="0">
                <a:latin typeface="Codec Pro"/>
                <a:ea typeface="Codec Pro"/>
                <a:cs typeface="Codec Pro"/>
                <a:sym typeface="Codec Pro"/>
              </a:rPr>
              <a:t> Personalized offers and recommendations can lead to higher conversion rates and larger average order values.</a:t>
            </a:r>
            <a:endParaRPr b="0">
              <a:latin typeface="Codec Pro"/>
              <a:ea typeface="Codec Pro"/>
              <a:cs typeface="Codec Pro"/>
              <a:sym typeface="Codec Pro"/>
            </a:endParaRPr>
          </a:p>
          <a:p>
            <a:pPr lvl="1" marL="507182" indent="-253592">
              <a:lnSpc>
                <a:spcPts val="3200"/>
              </a:lnSpc>
              <a:buSzPct val="100000"/>
              <a:buFont typeface="Arial"/>
              <a:buChar char="•"/>
              <a:defRPr b="1" sz="2300">
                <a:solidFill>
                  <a:srgbClr val="00204B"/>
                </a:solidFill>
                <a:latin typeface="Codec Pro Bold"/>
                <a:ea typeface="Codec Pro Bold"/>
                <a:cs typeface="Codec Pro Bold"/>
                <a:sym typeface="Codec Pro Bold"/>
              </a:defRPr>
            </a:pPr>
            <a:r>
              <a:t>Efficient Marketing Strategies:</a:t>
            </a:r>
            <a:r>
              <a:rPr b="0">
                <a:latin typeface="Codec Pro"/>
                <a:ea typeface="Codec Pro"/>
                <a:cs typeface="Codec Pro"/>
                <a:sym typeface="Codec Pro"/>
              </a:rPr>
              <a:t> Actionable insights allow businesses to optimize their marketing campaigns, making them more effective and targeted.</a:t>
            </a:r>
            <a:endParaRPr b="0">
              <a:latin typeface="Codec Pro"/>
              <a:ea typeface="Codec Pro"/>
              <a:cs typeface="Codec Pro"/>
              <a:sym typeface="Codec Pro"/>
            </a:endParaRPr>
          </a:p>
        </p:txBody>
      </p:sp>
      <p:sp>
        <p:nvSpPr>
          <p:cNvPr id="159" name="Freeform 9"/>
          <p:cNvSpPr/>
          <p:nvPr/>
        </p:nvSpPr>
        <p:spPr>
          <a:xfrm>
            <a:off x="15155820" y="-556610"/>
            <a:ext cx="4553603" cy="4114801"/>
          </a:xfrm>
          <a:prstGeom prst="rect">
            <a:avLst/>
          </a:prstGeom>
          <a:blipFill>
            <a:blip r:embed="rId6"/>
            <a:stretch>
              <a:fillRect/>
            </a:stretch>
          </a:blipFill>
          <a:ln w="12700">
            <a:miter lim="400000"/>
          </a:ln>
        </p:spPr>
        <p:txBody>
          <a:bodyPr lIns="45719" rIns="45719"/>
          <a:lstStyle/>
          <a:p>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F5FE"/>
        </a:solidFill>
      </p:bgPr>
    </p:bg>
    <p:spTree>
      <p:nvGrpSpPr>
        <p:cNvPr id="1" name=""/>
        <p:cNvGrpSpPr/>
        <p:nvPr/>
      </p:nvGrpSpPr>
      <p:grpSpPr>
        <a:xfrm>
          <a:off x="0" y="0"/>
          <a:ext cx="0" cy="0"/>
          <a:chOff x="0" y="0"/>
          <a:chExt cx="0" cy="0"/>
        </a:xfrm>
      </p:grpSpPr>
      <p:sp>
        <p:nvSpPr>
          <p:cNvPr id="161" name="Freeform 2"/>
          <p:cNvSpPr/>
          <p:nvPr/>
        </p:nvSpPr>
        <p:spPr>
          <a:xfrm flipH="1">
            <a:off x="-524053" y="-668981"/>
            <a:ext cx="11071704" cy="11071705"/>
          </a:xfrm>
          <a:prstGeom prst="rect">
            <a:avLst/>
          </a:prstGeom>
          <a:blipFill>
            <a:blip r:embed="rId2"/>
            <a:stretch>
              <a:fillRect/>
            </a:stretch>
          </a:blipFill>
          <a:ln w="12700">
            <a:miter lim="400000"/>
          </a:ln>
        </p:spPr>
        <p:txBody>
          <a:bodyPr lIns="45719" rIns="45719"/>
          <a:lstStyle/>
          <a:p>
            <a:pPr/>
          </a:p>
        </p:txBody>
      </p:sp>
      <p:sp>
        <p:nvSpPr>
          <p:cNvPr id="162" name="Freeform 3"/>
          <p:cNvSpPr/>
          <p:nvPr/>
        </p:nvSpPr>
        <p:spPr>
          <a:xfrm>
            <a:off x="7054428" y="1936187"/>
            <a:ext cx="539737" cy="539737"/>
          </a:xfrm>
          <a:prstGeom prst="rect">
            <a:avLst/>
          </a:prstGeom>
          <a:blipFill>
            <a:blip r:embed="rId3"/>
            <a:stretch>
              <a:fillRect/>
            </a:stretch>
          </a:blipFill>
          <a:ln w="12700">
            <a:miter lim="400000"/>
          </a:ln>
        </p:spPr>
        <p:txBody>
          <a:bodyPr lIns="45719" rIns="45719"/>
          <a:lstStyle/>
          <a:p>
            <a:pPr/>
          </a:p>
        </p:txBody>
      </p:sp>
      <p:sp>
        <p:nvSpPr>
          <p:cNvPr id="163" name="Freeform 4"/>
          <p:cNvSpPr/>
          <p:nvPr/>
        </p:nvSpPr>
        <p:spPr>
          <a:xfrm>
            <a:off x="15948054" y="8291725"/>
            <a:ext cx="7315201" cy="931027"/>
          </a:xfrm>
          <a:prstGeom prst="rect">
            <a:avLst/>
          </a:prstGeom>
          <a:blipFill>
            <a:blip r:embed="rId4"/>
            <a:stretch>
              <a:fillRect/>
            </a:stretch>
          </a:blipFill>
          <a:ln w="12700">
            <a:miter lim="400000"/>
          </a:ln>
        </p:spPr>
        <p:txBody>
          <a:bodyPr lIns="45719" rIns="45719"/>
          <a:lstStyle/>
          <a:p>
            <a:pPr/>
          </a:p>
        </p:txBody>
      </p:sp>
      <p:sp>
        <p:nvSpPr>
          <p:cNvPr id="164" name="Freeform 5"/>
          <p:cNvSpPr/>
          <p:nvPr/>
        </p:nvSpPr>
        <p:spPr>
          <a:xfrm>
            <a:off x="16416514" y="8504666"/>
            <a:ext cx="505148" cy="505147"/>
          </a:xfrm>
          <a:prstGeom prst="rect">
            <a:avLst/>
          </a:prstGeom>
          <a:blipFill>
            <a:blip r:embed="rId5"/>
            <a:stretch>
              <a:fillRect/>
            </a:stretch>
          </a:blipFill>
          <a:ln w="12700">
            <a:miter lim="400000"/>
          </a:ln>
        </p:spPr>
        <p:txBody>
          <a:bodyPr lIns="45719" rIns="45719"/>
          <a:lstStyle/>
          <a:p>
            <a:pPr/>
          </a:p>
        </p:txBody>
      </p:sp>
      <p:sp>
        <p:nvSpPr>
          <p:cNvPr id="165" name="Freeform 6"/>
          <p:cNvSpPr/>
          <p:nvPr/>
        </p:nvSpPr>
        <p:spPr>
          <a:xfrm>
            <a:off x="-3853158" y="8082826"/>
            <a:ext cx="7315201" cy="931027"/>
          </a:xfrm>
          <a:prstGeom prst="rect">
            <a:avLst/>
          </a:prstGeom>
          <a:blipFill>
            <a:blip r:embed="rId4"/>
            <a:stretch>
              <a:fillRect/>
            </a:stretch>
          </a:blipFill>
          <a:ln w="12700">
            <a:miter lim="400000"/>
          </a:ln>
        </p:spPr>
        <p:txBody>
          <a:bodyPr lIns="45719" rIns="45719"/>
          <a:lstStyle/>
          <a:p>
            <a:pPr/>
          </a:p>
        </p:txBody>
      </p:sp>
      <p:sp>
        <p:nvSpPr>
          <p:cNvPr id="166" name="TextBox 7"/>
          <p:cNvSpPr txBox="1"/>
          <p:nvPr/>
        </p:nvSpPr>
        <p:spPr>
          <a:xfrm>
            <a:off x="1028700" y="464759"/>
            <a:ext cx="9619354" cy="8008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6100"/>
              </a:lnSpc>
              <a:defRPr sz="6200">
                <a:solidFill>
                  <a:srgbClr val="02233D"/>
                </a:solidFill>
                <a:latin typeface="League Spartan"/>
                <a:ea typeface="League Spartan"/>
                <a:cs typeface="League Spartan"/>
                <a:sym typeface="League Spartan"/>
              </a:defRPr>
            </a:lvl1pPr>
          </a:lstStyle>
          <a:p>
            <a:pPr/>
            <a:r>
              <a:t>Challanges</a:t>
            </a:r>
          </a:p>
        </p:txBody>
      </p:sp>
      <p:sp>
        <p:nvSpPr>
          <p:cNvPr id="167" name="TextBox 8"/>
          <p:cNvSpPr txBox="1"/>
          <p:nvPr/>
        </p:nvSpPr>
        <p:spPr>
          <a:xfrm>
            <a:off x="7324296" y="2795068"/>
            <a:ext cx="8534369" cy="56654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507182" indent="-253592">
              <a:lnSpc>
                <a:spcPts val="3200"/>
              </a:lnSpc>
              <a:buSzPct val="100000"/>
              <a:buFont typeface="Arial"/>
              <a:buChar char="•"/>
              <a:defRPr b="1" sz="2300">
                <a:solidFill>
                  <a:srgbClr val="00204B"/>
                </a:solidFill>
                <a:latin typeface="Codec Pro Bold"/>
                <a:ea typeface="Codec Pro Bold"/>
                <a:cs typeface="Codec Pro Bold"/>
                <a:sym typeface="Codec Pro Bold"/>
              </a:defRPr>
            </a:pPr>
            <a:r>
              <a:t>Large-Scale Data Processing </a:t>
            </a:r>
            <a:r>
              <a:rPr b="0">
                <a:latin typeface="Codec Pro"/>
                <a:ea typeface="Codec Pro"/>
                <a:cs typeface="Codec Pro"/>
                <a:sym typeface="Codec Pro"/>
              </a:rPr>
              <a:t>→ Efficient storage and retrieval of vast customer datasets.</a:t>
            </a:r>
            <a:endParaRPr b="0">
              <a:latin typeface="Codec Pro"/>
              <a:ea typeface="Codec Pro"/>
              <a:cs typeface="Codec Pro"/>
              <a:sym typeface="Codec Pro"/>
            </a:endParaRPr>
          </a:p>
          <a:p>
            <a:pPr lvl="1" marL="507182" indent="-253592">
              <a:lnSpc>
                <a:spcPts val="3200"/>
              </a:lnSpc>
              <a:buSzPct val="100000"/>
              <a:buFont typeface="Arial"/>
              <a:buChar char="•"/>
              <a:defRPr sz="2300">
                <a:solidFill>
                  <a:srgbClr val="00204B"/>
                </a:solidFill>
                <a:latin typeface="Codec Pro"/>
                <a:ea typeface="Codec Pro"/>
                <a:cs typeface="Codec Pro"/>
                <a:sym typeface="Codec Pro"/>
              </a:defRPr>
            </a:pPr>
            <a:r>
              <a:rPr b="1">
                <a:latin typeface="Codec Pro Bold"/>
                <a:ea typeface="Codec Pro Bold"/>
                <a:cs typeface="Codec Pro Bold"/>
                <a:sym typeface="Codec Pro Bold"/>
              </a:rPr>
              <a:t>AI Model Optimization</a:t>
            </a:r>
            <a:r>
              <a:t> → HuggingFaceH4/zephyr-7b-beta required GPU acceleration and tuning for real-time performance.</a:t>
            </a:r>
          </a:p>
          <a:p>
            <a:pPr lvl="1" marL="507182" indent="-253592">
              <a:lnSpc>
                <a:spcPts val="3200"/>
              </a:lnSpc>
              <a:buSzPct val="100000"/>
              <a:buFont typeface="Arial"/>
              <a:buChar char="•"/>
              <a:defRPr sz="2300">
                <a:solidFill>
                  <a:srgbClr val="00204B"/>
                </a:solidFill>
                <a:latin typeface="Codec Pro"/>
                <a:ea typeface="Codec Pro"/>
                <a:cs typeface="Codec Pro"/>
                <a:sym typeface="Codec Pro"/>
              </a:defRPr>
            </a:pPr>
            <a:r>
              <a:rPr b="1">
                <a:latin typeface="Codec Pro Bold"/>
                <a:ea typeface="Codec Pro Bold"/>
                <a:cs typeface="Codec Pro Bold"/>
                <a:sym typeface="Codec Pro Bold"/>
              </a:rPr>
              <a:t>Vector Database Performance</a:t>
            </a:r>
            <a:r>
              <a:t> → Optimizing ChromaDB for fast and scalable embeddings retrieval.</a:t>
            </a:r>
          </a:p>
          <a:p>
            <a:pPr lvl="1" marL="507182" indent="-253592">
              <a:lnSpc>
                <a:spcPts val="3200"/>
              </a:lnSpc>
              <a:buSzPct val="100000"/>
              <a:buFont typeface="Arial"/>
              <a:buChar char="•"/>
              <a:defRPr sz="2300">
                <a:solidFill>
                  <a:srgbClr val="00204B"/>
                </a:solidFill>
                <a:latin typeface="Codec Pro"/>
                <a:ea typeface="Codec Pro"/>
                <a:cs typeface="Codec Pro"/>
                <a:sym typeface="Codec Pro"/>
              </a:defRPr>
            </a:pPr>
            <a:r>
              <a:rPr b="1">
                <a:latin typeface="Codec Pro Bold"/>
                <a:ea typeface="Codec Pro Bold"/>
                <a:cs typeface="Codec Pro Bold"/>
                <a:sym typeface="Codec Pro Bold"/>
              </a:rPr>
              <a:t>Complex Sentiment Analysis </a:t>
            </a:r>
            <a:r>
              <a:t>→ Extracting insights from unstructured, slang-heavy social media data.</a:t>
            </a:r>
          </a:p>
          <a:p>
            <a:pPr lvl="1" marL="507182" indent="-253592">
              <a:lnSpc>
                <a:spcPts val="3200"/>
              </a:lnSpc>
              <a:buSzPct val="100000"/>
              <a:buFont typeface="Arial"/>
              <a:buChar char="•"/>
              <a:defRPr sz="2300">
                <a:solidFill>
                  <a:srgbClr val="00204B"/>
                </a:solidFill>
                <a:latin typeface="Codec Pro"/>
                <a:ea typeface="Codec Pro"/>
                <a:cs typeface="Codec Pro"/>
                <a:sym typeface="Codec Pro"/>
              </a:defRPr>
            </a:pPr>
            <a:r>
              <a:rPr b="1">
                <a:latin typeface="Codec Pro Bold"/>
                <a:ea typeface="Codec Pro Bold"/>
                <a:cs typeface="Codec Pro Bold"/>
                <a:sym typeface="Codec Pro Bold"/>
              </a:rPr>
              <a:t>Privacy &amp; Compliance</a:t>
            </a:r>
            <a:r>
              <a:t> → Balancing personalization while ensuring financial data privacy (e.g., GDPR).</a:t>
            </a:r>
          </a:p>
          <a:p>
            <a:pPr lvl="1" marL="507182" indent="-253592">
              <a:lnSpc>
                <a:spcPts val="3200"/>
              </a:lnSpc>
              <a:buSzPct val="100000"/>
              <a:buFont typeface="Arial"/>
              <a:buChar char="•"/>
              <a:defRPr sz="2300">
                <a:solidFill>
                  <a:srgbClr val="00204B"/>
                </a:solidFill>
                <a:latin typeface="Codec Pro"/>
                <a:ea typeface="Codec Pro"/>
                <a:cs typeface="Codec Pro"/>
                <a:sym typeface="Codec Pro"/>
              </a:defRPr>
            </a:pPr>
            <a:r>
              <a:rPr b="1">
                <a:latin typeface="Codec Pro Bold"/>
                <a:ea typeface="Codec Pro Bold"/>
                <a:cs typeface="Codec Pro Bold"/>
                <a:sym typeface="Codec Pro Bold"/>
              </a:rPr>
              <a:t>UI &amp; Performance</a:t>
            </a:r>
            <a:r>
              <a:t> → Keeping the Streamlit app responsive with real-time recommendations.</a:t>
            </a:r>
          </a:p>
        </p:txBody>
      </p:sp>
      <p:sp>
        <p:nvSpPr>
          <p:cNvPr id="168" name="Freeform 9"/>
          <p:cNvSpPr/>
          <p:nvPr/>
        </p:nvSpPr>
        <p:spPr>
          <a:xfrm>
            <a:off x="15155820" y="-556610"/>
            <a:ext cx="4553603" cy="4114801"/>
          </a:xfrm>
          <a:prstGeom prst="rect">
            <a:avLst/>
          </a:prstGeom>
          <a:blipFill>
            <a:blip r:embed="rId6"/>
            <a:stretch>
              <a:fillRect/>
            </a:stretch>
          </a:blipFill>
          <a:ln w="12700">
            <a:miter lim="400000"/>
          </a:ln>
        </p:spPr>
        <p:txBody>
          <a:bodyPr lIns="45719" rIns="45719"/>
          <a:lstStyle/>
          <a:p>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